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FD75BC-64DF-4FBD-8F57-18223C1ADEF2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38F733-C2A3-4921-A20A-503DF13FA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EPIDEMIJA </a:t>
            </a:r>
            <a:br>
              <a:rPr lang="hr-HR" dirty="0" smtClean="0"/>
            </a:br>
            <a:r>
              <a:rPr lang="hr-HR" dirty="0" smtClean="0"/>
              <a:t>POPUSTLJIVOG ODGOJA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1524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Zašto su djeca nevesela, nezadovoljna, sebična… </a:t>
            </a:r>
          </a:p>
          <a:p>
            <a:r>
              <a:rPr lang="hr-HR" dirty="0" smtClean="0"/>
              <a:t>te kako im pomoći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i="1" dirty="0" smtClean="0"/>
              <a:t>Robert Shaw (dječji i obiteljski psihijatar) </a:t>
            </a:r>
          </a:p>
          <a:p>
            <a:r>
              <a:rPr lang="hr-HR" i="1" dirty="0" smtClean="0"/>
              <a:t>i </a:t>
            </a:r>
            <a:r>
              <a:rPr lang="hr-HR" i="1" dirty="0" err="1" smtClean="0"/>
              <a:t>Stephanie</a:t>
            </a:r>
            <a:r>
              <a:rPr lang="hr-HR" i="1" dirty="0" smtClean="0"/>
              <a:t> Wood (urednica časopisa o djeci)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Raditi </a:t>
            </a:r>
            <a:br>
              <a:rPr lang="hr-HR" dirty="0" smtClean="0"/>
            </a:br>
            <a:r>
              <a:rPr lang="hr-HR" dirty="0" smtClean="0"/>
              <a:t>i graditi vezu s djetetom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/>
              <a:t>Temeljna </a:t>
            </a:r>
            <a:r>
              <a:rPr lang="hr-HR" dirty="0" smtClean="0"/>
              <a:t>povezanost </a:t>
            </a:r>
            <a:r>
              <a:rPr lang="hr-HR" i="1" dirty="0" smtClean="0"/>
              <a:t>(osim majke može otac</a:t>
            </a:r>
            <a:r>
              <a:rPr lang="hr-HR" i="1" dirty="0" smtClean="0"/>
              <a:t>, baka, djed… </a:t>
            </a:r>
            <a:r>
              <a:rPr lang="hr-HR" i="1" dirty="0" smtClean="0"/>
              <a:t>= </a:t>
            </a:r>
            <a:r>
              <a:rPr lang="hr-HR" i="1" dirty="0" smtClean="0"/>
              <a:t>osoba od povjerenja)</a:t>
            </a:r>
          </a:p>
          <a:p>
            <a:r>
              <a:rPr lang="hr-HR" dirty="0" smtClean="0"/>
              <a:t>Skupna skrb riskantnija: </a:t>
            </a:r>
          </a:p>
          <a:p>
            <a:pPr>
              <a:buNone/>
            </a:pPr>
            <a:r>
              <a:rPr lang="hr-HR" i="1" dirty="0" smtClean="0"/>
              <a:t>   </a:t>
            </a:r>
            <a:r>
              <a:rPr lang="hr-HR" i="1" dirty="0" smtClean="0"/>
              <a:t>- kognitivno </a:t>
            </a:r>
            <a:r>
              <a:rPr lang="hr-HR" i="1" dirty="0" smtClean="0"/>
              <a:t>napredniji - emocionalno i društveno hendikepirani</a:t>
            </a:r>
          </a:p>
          <a:p>
            <a:r>
              <a:rPr lang="hr-HR" dirty="0" smtClean="0"/>
              <a:t>Politički interesi se ne vrte oko dobrobiti djece</a:t>
            </a:r>
          </a:p>
          <a:p>
            <a:r>
              <a:rPr lang="hr-HR" dirty="0" smtClean="0"/>
              <a:t>Ovisi o konkretnoj situaciji pojedine osobe</a:t>
            </a:r>
          </a:p>
          <a:p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Razmažena djeca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= ona kojoj </a:t>
            </a:r>
            <a:r>
              <a:rPr lang="hr-HR" dirty="0" smtClean="0"/>
              <a:t>se dopušta da bude po njihovom kad nije primjerena </a:t>
            </a:r>
            <a:r>
              <a:rPr lang="hr-HR" dirty="0" smtClean="0"/>
              <a:t>situacija</a:t>
            </a:r>
          </a:p>
          <a:p>
            <a:r>
              <a:rPr lang="hr-HR" dirty="0" smtClean="0"/>
              <a:t>Dijete nije </a:t>
            </a:r>
            <a:r>
              <a:rPr lang="hr-HR" dirty="0" smtClean="0"/>
              <a:t>zadovoljilo svoju potrebu, već istjeralo </a:t>
            </a:r>
            <a:r>
              <a:rPr lang="hr-HR" dirty="0" smtClean="0"/>
              <a:t>svoje</a:t>
            </a:r>
            <a:endParaRPr lang="hr-HR" dirty="0" smtClean="0"/>
          </a:p>
          <a:p>
            <a:r>
              <a:rPr lang="hr-HR" dirty="0" smtClean="0"/>
              <a:t>Time u</a:t>
            </a:r>
            <a:r>
              <a:rPr lang="hr-HR" dirty="0" smtClean="0"/>
              <a:t>čimo djecu  </a:t>
            </a:r>
            <a:r>
              <a:rPr lang="hr-HR" dirty="0" smtClean="0"/>
              <a:t>- </a:t>
            </a:r>
            <a:r>
              <a:rPr lang="hr-HR" i="1" dirty="0" smtClean="0"/>
              <a:t>odnos s najbližim ljudima se zasniva na kontroli, a ne ljubavi</a:t>
            </a:r>
          </a:p>
          <a:p>
            <a:r>
              <a:rPr lang="hr-HR" dirty="0" smtClean="0"/>
              <a:t>Poput droge - </a:t>
            </a:r>
            <a:r>
              <a:rPr lang="hr-HR" i="1" dirty="0" smtClean="0"/>
              <a:t>popustljiv odgoj traži sve više popustljivosti</a:t>
            </a:r>
          </a:p>
          <a:p>
            <a:r>
              <a:rPr lang="hr-HR" dirty="0" smtClean="0"/>
              <a:t>Nenagrađenost za vlastiti trud – </a:t>
            </a:r>
            <a:r>
              <a:rPr lang="hr-HR" i="1" dirty="0" smtClean="0"/>
              <a:t>manjak motivacije i produktivnosti</a:t>
            </a:r>
          </a:p>
          <a:p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Istina </a:t>
            </a:r>
            <a:r>
              <a:rPr lang="hr-HR" smtClean="0"/>
              <a:t>o posljedicama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Neuspjeh razvoja empatije</a:t>
            </a:r>
          </a:p>
          <a:p>
            <a:r>
              <a:rPr lang="hr-HR" dirty="0" smtClean="0"/>
              <a:t>Manjak želje svrsishodnog uklapanja u različite situacije i odnose</a:t>
            </a:r>
          </a:p>
          <a:p>
            <a:r>
              <a:rPr lang="hr-HR" dirty="0" smtClean="0"/>
              <a:t>Poremećen osjećaj moći</a:t>
            </a:r>
          </a:p>
          <a:p>
            <a:r>
              <a:rPr lang="hr-HR" dirty="0" smtClean="0"/>
              <a:t>Nezahvalnost </a:t>
            </a:r>
            <a:r>
              <a:rPr lang="hr-HR" i="1" dirty="0" smtClean="0"/>
              <a:t>(bez zahvalnost nemamo što mislimo da imamo)</a:t>
            </a:r>
            <a:endParaRPr lang="hr-HR" i="1" dirty="0" smtClean="0"/>
          </a:p>
          <a:p>
            <a:r>
              <a:rPr lang="hr-HR" dirty="0" smtClean="0"/>
              <a:t>Nedostatak </a:t>
            </a:r>
            <a:r>
              <a:rPr lang="hr-HR" dirty="0" smtClean="0"/>
              <a:t>spoznaje </a:t>
            </a:r>
            <a:r>
              <a:rPr lang="hr-HR" dirty="0" smtClean="0"/>
              <a:t>blagoslova živjeti među ljudima koji nas vole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Blagodati poduke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Djeca = društvena bića</a:t>
            </a:r>
          </a:p>
          <a:p>
            <a:r>
              <a:rPr lang="hr-HR" dirty="0" smtClean="0"/>
              <a:t>Traže: </a:t>
            </a:r>
            <a:r>
              <a:rPr lang="hr-HR" i="1" dirty="0" smtClean="0"/>
              <a:t>ljubav, nježan fizički kontakt, da ih drugi poznaju, </a:t>
            </a:r>
            <a:r>
              <a:rPr lang="hr-HR" i="1" dirty="0" smtClean="0"/>
              <a:t>utjecati </a:t>
            </a:r>
            <a:r>
              <a:rPr lang="hr-HR" i="1" dirty="0" smtClean="0"/>
              <a:t>na druge</a:t>
            </a:r>
          </a:p>
          <a:p>
            <a:r>
              <a:rPr lang="hr-HR" dirty="0" smtClean="0"/>
              <a:t>Obrasci prilagođavanja - </a:t>
            </a:r>
            <a:r>
              <a:rPr lang="hr-HR" i="1" dirty="0" smtClean="0"/>
              <a:t>stvoreni u ranom djetinjstvu</a:t>
            </a:r>
          </a:p>
          <a:p>
            <a:r>
              <a:rPr lang="hr-HR" dirty="0" smtClean="0"/>
              <a:t>Dobar im je bilo koji oblik pozornosti</a:t>
            </a:r>
          </a:p>
          <a:p>
            <a:r>
              <a:rPr lang="hr-HR" b="1" dirty="0" smtClean="0"/>
              <a:t>Odrasli</a:t>
            </a:r>
            <a:r>
              <a:rPr lang="hr-HR" dirty="0" smtClean="0"/>
              <a:t> donose </a:t>
            </a:r>
            <a:r>
              <a:rPr lang="hr-HR" b="1" dirty="0" smtClean="0"/>
              <a:t>odluke</a:t>
            </a:r>
            <a:r>
              <a:rPr lang="hr-HR" dirty="0" smtClean="0"/>
              <a:t>, a ne dijete</a:t>
            </a:r>
          </a:p>
          <a:p>
            <a:r>
              <a:rPr lang="hr-HR" dirty="0" smtClean="0"/>
              <a:t>Izloženost </a:t>
            </a:r>
            <a:r>
              <a:rPr lang="hr-HR" dirty="0" smtClean="0"/>
              <a:t>torturi zbog neodlučnosti majke</a:t>
            </a:r>
          </a:p>
          <a:p>
            <a:r>
              <a:rPr lang="hr-HR" dirty="0" smtClean="0"/>
              <a:t>Sačuvat ga od zastranjivanja – </a:t>
            </a:r>
            <a:r>
              <a:rPr lang="hr-HR" i="1" dirty="0" smtClean="0"/>
              <a:t>približiti im i pridobiti ih za </a:t>
            </a:r>
            <a:r>
              <a:rPr lang="hr-HR" i="1" dirty="0" smtClean="0"/>
              <a:t>svoj sustav vrijednosti</a:t>
            </a:r>
          </a:p>
          <a:p>
            <a:r>
              <a:rPr lang="hr-HR" dirty="0" smtClean="0"/>
              <a:t>Roditelj neprekidno održavat </a:t>
            </a:r>
            <a:r>
              <a:rPr lang="hr-HR" b="1" dirty="0" smtClean="0"/>
              <a:t>autoritet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Roditeljski pristup se mijenja djetetovim odrastanjem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Prije</a:t>
            </a:r>
            <a:r>
              <a:rPr lang="hr-HR" dirty="0" smtClean="0"/>
              <a:t> većina roditelja ponosna na ponašanje svoje djeca</a:t>
            </a:r>
          </a:p>
          <a:p>
            <a:r>
              <a:rPr lang="hr-HR" b="1" dirty="0" smtClean="0"/>
              <a:t>Danas</a:t>
            </a:r>
            <a:r>
              <a:rPr lang="hr-HR" dirty="0" smtClean="0"/>
              <a:t> poznajemo </a:t>
            </a:r>
            <a:r>
              <a:rPr lang="hr-HR" i="1" dirty="0" smtClean="0"/>
              <a:t>metode poticanja pozitivnog ponašanja</a:t>
            </a:r>
            <a:r>
              <a:rPr lang="hr-HR" dirty="0" smtClean="0"/>
              <a:t> bez nepotrebne okrutnosti i strogoće</a:t>
            </a:r>
          </a:p>
          <a:p>
            <a:r>
              <a:rPr lang="hr-HR" b="1" dirty="0" smtClean="0"/>
              <a:t>Uskladiti</a:t>
            </a:r>
            <a:r>
              <a:rPr lang="hr-HR" dirty="0" smtClean="0"/>
              <a:t> metode s fazama kroz koje dijete prolazi</a:t>
            </a:r>
          </a:p>
          <a:p>
            <a:r>
              <a:rPr lang="hr-HR" dirty="0" smtClean="0"/>
              <a:t>Priroda djeteta </a:t>
            </a:r>
            <a:r>
              <a:rPr lang="hr-HR" b="1" dirty="0" smtClean="0"/>
              <a:t>ispitivanje granica</a:t>
            </a:r>
            <a:r>
              <a:rPr lang="hr-HR" dirty="0" smtClean="0"/>
              <a:t>, a roditelji ih moraju odrediti i držati</a:t>
            </a:r>
          </a:p>
          <a:p>
            <a:r>
              <a:rPr lang="hr-HR" dirty="0" smtClean="0"/>
              <a:t>5. – 8. god. = latentna faza druželjubivog aspekta potiskuje ispitivanje granica (psihoanalitičari)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Empatija, bijes, kontrola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Najbolji </a:t>
            </a:r>
            <a:r>
              <a:rPr lang="hr-HR" dirty="0" smtClean="0"/>
              <a:t>je </a:t>
            </a:r>
            <a:r>
              <a:rPr lang="hr-HR" b="1" dirty="0" smtClean="0"/>
              <a:t>spoj </a:t>
            </a:r>
            <a:r>
              <a:rPr lang="hr-HR" dirty="0" smtClean="0"/>
              <a:t>empatije i čvrstine</a:t>
            </a:r>
          </a:p>
          <a:p>
            <a:r>
              <a:rPr lang="hr-HR" dirty="0" smtClean="0"/>
              <a:t>Naučiti se </a:t>
            </a:r>
            <a:r>
              <a:rPr lang="hr-HR" b="1" dirty="0" smtClean="0"/>
              <a:t>nošenju s boli i frustracijom </a:t>
            </a:r>
            <a:r>
              <a:rPr lang="hr-HR" dirty="0" smtClean="0"/>
              <a:t>kad </a:t>
            </a:r>
            <a:r>
              <a:rPr lang="hr-HR" dirty="0" smtClean="0"/>
              <a:t>se naiđe </a:t>
            </a:r>
            <a:r>
              <a:rPr lang="hr-HR" dirty="0" smtClean="0"/>
              <a:t>na otpor </a:t>
            </a:r>
            <a:r>
              <a:rPr lang="hr-HR" b="1" dirty="0" smtClean="0"/>
              <a:t>bez prekidanja emocionalne veze</a:t>
            </a:r>
          </a:p>
          <a:p>
            <a:r>
              <a:rPr lang="hr-HR" dirty="0" smtClean="0"/>
              <a:t>Ako djecu ne naučimo dobrom ponašanju, od nas rade robove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Odgoj kreposne djece </a:t>
            </a:r>
            <a:br>
              <a:rPr lang="hr-HR" dirty="0" smtClean="0"/>
            </a:br>
            <a:r>
              <a:rPr lang="hr-HR" dirty="0" smtClean="0"/>
              <a:t>u svijetu bez vrijednosti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/>
              <a:t>Roditelji </a:t>
            </a:r>
            <a:r>
              <a:rPr lang="hr-HR" dirty="0" smtClean="0"/>
              <a:t>štite djecu od nemoralnog društva</a:t>
            </a:r>
          </a:p>
          <a:p>
            <a:r>
              <a:rPr lang="hr-HR" dirty="0" smtClean="0"/>
              <a:t>Današnje škole više vremena i novca troše na disciplinu, nego na obrazovanje </a:t>
            </a:r>
          </a:p>
          <a:p>
            <a:pPr>
              <a:buNone/>
            </a:pPr>
            <a:r>
              <a:rPr lang="hr-HR" dirty="0" smtClean="0"/>
              <a:t>   - moralni odgoj = roditeljski dom</a:t>
            </a:r>
          </a:p>
          <a:p>
            <a:pPr>
              <a:buNone/>
            </a:pPr>
            <a:r>
              <a:rPr lang="hr-HR" dirty="0" smtClean="0"/>
              <a:t>   - misija škole = akademsko znanje</a:t>
            </a:r>
          </a:p>
          <a:p>
            <a:pPr>
              <a:buNone/>
            </a:pPr>
            <a:r>
              <a:rPr lang="hr-HR" dirty="0" smtClean="0"/>
              <a:t>   - škole ne mogu same “popraviti” djecu</a:t>
            </a:r>
          </a:p>
          <a:p>
            <a:r>
              <a:rPr lang="hr-HR" dirty="0" smtClean="0"/>
              <a:t>Negativnosti </a:t>
            </a:r>
            <a:r>
              <a:rPr lang="hr-HR" dirty="0" smtClean="0"/>
              <a:t>u medijima</a:t>
            </a:r>
          </a:p>
          <a:p>
            <a:r>
              <a:rPr lang="hr-HR" dirty="0" smtClean="0"/>
              <a:t>Loš odnos između prijatelja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uče kad im…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1. Postavljamo </a:t>
            </a:r>
            <a:r>
              <a:rPr lang="hr-HR" b="1" dirty="0" smtClean="0"/>
              <a:t>ograničenja</a:t>
            </a:r>
            <a:r>
              <a:rPr lang="hr-HR" dirty="0" smtClean="0"/>
              <a:t> </a:t>
            </a:r>
            <a:r>
              <a:rPr lang="hr-HR" i="1" dirty="0" smtClean="0"/>
              <a:t>(model prikladnog ponašanja)</a:t>
            </a:r>
          </a:p>
          <a:p>
            <a:r>
              <a:rPr lang="hr-HR" dirty="0" smtClean="0"/>
              <a:t>2. Održavamo </a:t>
            </a:r>
            <a:r>
              <a:rPr lang="hr-HR" b="1" dirty="0" smtClean="0"/>
              <a:t>disciplinu</a:t>
            </a:r>
            <a:r>
              <a:rPr lang="hr-HR" dirty="0" smtClean="0"/>
              <a:t> </a:t>
            </a:r>
            <a:r>
              <a:rPr lang="hr-HR" i="1" dirty="0" smtClean="0"/>
              <a:t>(važna za ostvarenje cilja)</a:t>
            </a:r>
          </a:p>
          <a:p>
            <a:r>
              <a:rPr lang="hr-HR" dirty="0" smtClean="0"/>
              <a:t>3. Poučavamo </a:t>
            </a:r>
            <a:r>
              <a:rPr lang="hr-HR" b="1" dirty="0" smtClean="0"/>
              <a:t>samokontroli</a:t>
            </a:r>
            <a:r>
              <a:rPr lang="hr-HR" dirty="0" smtClean="0"/>
              <a:t> </a:t>
            </a:r>
            <a:r>
              <a:rPr lang="hr-HR" i="1" dirty="0" smtClean="0"/>
              <a:t>(bez nje nemoć </a:t>
            </a:r>
            <a:r>
              <a:rPr lang="hr-HR" i="1" dirty="0" smtClean="0"/>
              <a:t>pred frustracijom i dosadom)</a:t>
            </a:r>
          </a:p>
          <a:p>
            <a:r>
              <a:rPr lang="hr-HR" dirty="0" smtClean="0"/>
              <a:t>4. Usađujemo </a:t>
            </a:r>
            <a:r>
              <a:rPr lang="hr-HR" b="1" dirty="0" smtClean="0"/>
              <a:t>poštovanje</a:t>
            </a:r>
            <a:r>
              <a:rPr lang="hr-HR" dirty="0" smtClean="0"/>
              <a:t> prema drugima</a:t>
            </a:r>
          </a:p>
          <a:p>
            <a:r>
              <a:rPr lang="hr-HR" dirty="0" smtClean="0"/>
              <a:t>5. Usađujemo </a:t>
            </a:r>
            <a:r>
              <a:rPr lang="hr-HR" b="1" dirty="0" smtClean="0"/>
              <a:t>moralne</a:t>
            </a:r>
            <a:r>
              <a:rPr lang="hr-HR" dirty="0" smtClean="0"/>
              <a:t> vrijednosti</a:t>
            </a:r>
          </a:p>
          <a:p>
            <a:r>
              <a:rPr lang="hr-HR" dirty="0" smtClean="0"/>
              <a:t>6. Potičemo zdrav stupanj </a:t>
            </a:r>
            <a:r>
              <a:rPr lang="hr-HR" b="1" dirty="0" smtClean="0"/>
              <a:t>odvajanja</a:t>
            </a:r>
          </a:p>
          <a:p>
            <a:r>
              <a:rPr lang="hr-HR" dirty="0" smtClean="0"/>
              <a:t>7. Uspostavljamo odgovarajuću razinu odgovornosti, privatnosti i povjerenja </a:t>
            </a:r>
            <a:r>
              <a:rPr lang="hr-HR" i="1" dirty="0" smtClean="0"/>
              <a:t>(privatnost i povjerenje - privilegije koje treba zaslužiti, a ne pravo)</a:t>
            </a:r>
            <a:endParaRPr lang="en-US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Njegovanje (kroz dosljednost) </a:t>
            </a:r>
            <a:br>
              <a:rPr lang="hr-HR" dirty="0" smtClean="0"/>
            </a:br>
            <a:r>
              <a:rPr lang="hr-HR" dirty="0" smtClean="0"/>
              <a:t>osobina čvrstog karaktera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Empatija </a:t>
            </a:r>
            <a:r>
              <a:rPr lang="hr-HR" i="1" dirty="0" smtClean="0"/>
              <a:t>(prirodno stanje dojenčadi i djece)</a:t>
            </a:r>
          </a:p>
          <a:p>
            <a:r>
              <a:rPr lang="hr-HR" dirty="0" smtClean="0"/>
              <a:t>Odanost</a:t>
            </a:r>
          </a:p>
          <a:p>
            <a:r>
              <a:rPr lang="hr-HR" dirty="0" smtClean="0"/>
              <a:t>Poštenje</a:t>
            </a:r>
          </a:p>
          <a:p>
            <a:r>
              <a:rPr lang="hr-HR" dirty="0" smtClean="0"/>
              <a:t>Odgovornost</a:t>
            </a:r>
          </a:p>
          <a:p>
            <a:r>
              <a:rPr lang="hr-HR" dirty="0" smtClean="0"/>
              <a:t>Ustrajnost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Samopoštovanje = </a:t>
            </a:r>
            <a:br>
              <a:rPr lang="hr-HR" dirty="0" smtClean="0"/>
            </a:br>
            <a:r>
              <a:rPr lang="hr-HR" dirty="0" smtClean="0"/>
              <a:t>prirodni nusproizvod dobrog odgoja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Ne </a:t>
            </a:r>
            <a:r>
              <a:rPr lang="hr-HR" dirty="0" smtClean="0"/>
              <a:t>može se podići tehnikama</a:t>
            </a:r>
          </a:p>
          <a:p>
            <a:r>
              <a:rPr lang="hr-HR" dirty="0" smtClean="0"/>
              <a:t>Sudjelujući u životu obitelji </a:t>
            </a:r>
          </a:p>
          <a:p>
            <a:r>
              <a:rPr lang="hr-HR" dirty="0" smtClean="0"/>
              <a:t>Zaglupljivanje djece u ime samopoštovanja</a:t>
            </a:r>
          </a:p>
          <a:p>
            <a:r>
              <a:rPr lang="hr-HR" dirty="0" smtClean="0"/>
              <a:t>Pohvala ne smije biti isprazna</a:t>
            </a:r>
          </a:p>
          <a:p>
            <a:r>
              <a:rPr lang="hr-HR" b="1" dirty="0" smtClean="0"/>
              <a:t>Prije</a:t>
            </a:r>
            <a:r>
              <a:rPr lang="hr-HR" dirty="0" smtClean="0"/>
              <a:t>: roditelji pomoć prirodnog okružja</a:t>
            </a:r>
          </a:p>
          <a:p>
            <a:r>
              <a:rPr lang="hr-HR" b="1" dirty="0" smtClean="0"/>
              <a:t>Danas</a:t>
            </a:r>
            <a:r>
              <a:rPr lang="hr-HR" dirty="0" smtClean="0"/>
              <a:t> moraju sami: </a:t>
            </a:r>
            <a:r>
              <a:rPr lang="hr-HR" dirty="0" smtClean="0"/>
              <a:t>vratiti se obiteljskom stolu, društvenim igrama, što više bez TV</a:t>
            </a:r>
          </a:p>
          <a:p>
            <a:r>
              <a:rPr lang="hr-HR" b="1" dirty="0" smtClean="0"/>
              <a:t>Pomoć</a:t>
            </a:r>
            <a:r>
              <a:rPr lang="hr-HR" dirty="0" smtClean="0"/>
              <a:t> djeci: </a:t>
            </a:r>
            <a:r>
              <a:rPr lang="hr-HR" dirty="0" smtClean="0"/>
              <a:t> - postavljanje </a:t>
            </a:r>
            <a:r>
              <a:rPr lang="hr-HR" dirty="0" smtClean="0"/>
              <a:t>manjih ciljeva,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- </a:t>
            </a:r>
            <a:r>
              <a:rPr lang="hr-HR" dirty="0" smtClean="0"/>
              <a:t>ne </a:t>
            </a:r>
            <a:r>
              <a:rPr lang="hr-HR" dirty="0" smtClean="0"/>
              <a:t>uspoređivati se s drugima, već sa sobom</a:t>
            </a:r>
          </a:p>
          <a:p>
            <a:r>
              <a:rPr lang="hr-HR" b="1" dirty="0" smtClean="0"/>
              <a:t>Razvijeno dijete</a:t>
            </a:r>
            <a:r>
              <a:rPr lang="hr-HR" dirty="0" smtClean="0"/>
              <a:t>: usredotočeno, sigurno u sebe, produktivno i velikodušno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Otrovne tvari naše kulture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Pritisak na </a:t>
            </a:r>
            <a:r>
              <a:rPr lang="hr-HR" dirty="0" smtClean="0"/>
              <a:t>roditelje </a:t>
            </a:r>
            <a:r>
              <a:rPr lang="hr-HR" i="1" dirty="0" smtClean="0"/>
              <a:t>(kontradiktorni savjeti bez znanstvene utemeljenosti)</a:t>
            </a:r>
            <a:endParaRPr lang="hr-HR" i="1" dirty="0" smtClean="0"/>
          </a:p>
          <a:p>
            <a:r>
              <a:rPr lang="hr-HR" dirty="0" smtClean="0"/>
              <a:t>Izostanak opuštenih trenutaka u obitelji</a:t>
            </a:r>
          </a:p>
          <a:p>
            <a:r>
              <a:rPr lang="hr-HR" dirty="0" smtClean="0"/>
              <a:t>Napuštanje tradicionalnih vrijednosti poštenja i truda</a:t>
            </a:r>
          </a:p>
          <a:p>
            <a:r>
              <a:rPr lang="hr-HR" dirty="0" smtClean="0"/>
              <a:t>Zasićenje medijima</a:t>
            </a:r>
          </a:p>
          <a:p>
            <a:r>
              <a:rPr lang="hr-HR" dirty="0" smtClean="0"/>
              <a:t>Potrošački duh </a:t>
            </a:r>
            <a:r>
              <a:rPr lang="hr-HR" i="1" dirty="0" smtClean="0"/>
              <a:t>(potkopava zadovoljstvo i povećava potrebu za stjecanjem)</a:t>
            </a:r>
            <a:endParaRPr lang="en-US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Vremenska 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968552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 smtClean="0"/>
              <a:t>6. -12. </a:t>
            </a:r>
            <a:r>
              <a:rPr lang="hr-HR" b="1" dirty="0" err="1" smtClean="0"/>
              <a:t>mj</a:t>
            </a:r>
            <a:r>
              <a:rPr lang="hr-HR" b="1" dirty="0" smtClean="0"/>
              <a:t>. </a:t>
            </a:r>
            <a:r>
              <a:rPr lang="hr-HR" dirty="0" smtClean="0"/>
              <a:t>= smijeh, komunikacija, istraživanje dodirom</a:t>
            </a:r>
          </a:p>
          <a:p>
            <a:r>
              <a:rPr lang="hr-HR" b="1" dirty="0" smtClean="0"/>
              <a:t>12. -18. </a:t>
            </a:r>
            <a:r>
              <a:rPr lang="hr-HR" b="1" dirty="0" err="1" smtClean="0"/>
              <a:t>mj</a:t>
            </a:r>
            <a:r>
              <a:rPr lang="hr-HR" b="1" dirty="0" smtClean="0"/>
              <a:t>. </a:t>
            </a:r>
            <a:r>
              <a:rPr lang="hr-HR" dirty="0" smtClean="0"/>
              <a:t>= iskazivanje ljubaznosti, agresiju </a:t>
            </a:r>
            <a:r>
              <a:rPr lang="hr-HR" dirty="0" smtClean="0"/>
              <a:t>zbog </a:t>
            </a:r>
            <a:r>
              <a:rPr lang="hr-HR" dirty="0" smtClean="0"/>
              <a:t>uzbuđenja ili znatiželje zaustaviti</a:t>
            </a:r>
          </a:p>
          <a:p>
            <a:r>
              <a:rPr lang="hr-HR" b="1" dirty="0" smtClean="0"/>
              <a:t>18. </a:t>
            </a:r>
            <a:r>
              <a:rPr lang="hr-HR" b="1" dirty="0" err="1" smtClean="0"/>
              <a:t>mj</a:t>
            </a:r>
            <a:r>
              <a:rPr lang="hr-HR" b="1" dirty="0" smtClean="0"/>
              <a:t>. – 2. god. </a:t>
            </a:r>
            <a:r>
              <a:rPr lang="hr-HR" dirty="0" smtClean="0"/>
              <a:t>= empatija raste, izrazi pristojnosti, ne tolerirati neprijateljsko ponašanje</a:t>
            </a:r>
          </a:p>
          <a:p>
            <a:r>
              <a:rPr lang="hr-HR" b="1" dirty="0" smtClean="0"/>
              <a:t>3. – 4. god. </a:t>
            </a:r>
            <a:r>
              <a:rPr lang="hr-HR" dirty="0" smtClean="0"/>
              <a:t>= dijeljenje, strpljivost, poštivanje, kontrolirati asocijalno ponašanje istjerivanja svog</a:t>
            </a:r>
          </a:p>
          <a:p>
            <a:r>
              <a:rPr lang="hr-HR" b="1" dirty="0" smtClean="0"/>
              <a:t>4. – 6. god. </a:t>
            </a:r>
            <a:r>
              <a:rPr lang="hr-HR" dirty="0" smtClean="0"/>
              <a:t>= paziti na stvari, </a:t>
            </a:r>
            <a:r>
              <a:rPr lang="hr-HR" dirty="0" smtClean="0"/>
              <a:t> “</a:t>
            </a:r>
            <a:r>
              <a:rPr lang="hr-HR" dirty="0" smtClean="0"/>
              <a:t>zlatno pravilo</a:t>
            </a:r>
            <a:r>
              <a:rPr lang="hr-HR" dirty="0" smtClean="0"/>
              <a:t>” </a:t>
            </a:r>
            <a:r>
              <a:rPr lang="hr-HR" i="1" dirty="0" smtClean="0"/>
              <a:t>(Što ne želiš da drugi čine tebi , ne čini ni ti njima)</a:t>
            </a:r>
            <a:endParaRPr lang="hr-HR" i="1" dirty="0" smtClean="0"/>
          </a:p>
          <a:p>
            <a:r>
              <a:rPr lang="hr-HR" b="1" dirty="0" smtClean="0"/>
              <a:t>5. – 7. god. </a:t>
            </a:r>
            <a:r>
              <a:rPr lang="hr-HR" dirty="0" smtClean="0"/>
              <a:t>= svjesni očekivanja,  sretni kad ga ispune i ponosni na uspjeh, zlovoljni kad su uhvaćeni u prijestupu</a:t>
            </a:r>
          </a:p>
          <a:p>
            <a:r>
              <a:rPr lang="hr-HR" b="1" dirty="0" smtClean="0"/>
              <a:t>7. god. i više </a:t>
            </a:r>
            <a:r>
              <a:rPr lang="hr-HR" dirty="0" smtClean="0"/>
              <a:t>= taktični, mare o dojmu na druge, ne </a:t>
            </a:r>
            <a:r>
              <a:rPr lang="hr-HR" dirty="0" smtClean="0"/>
              <a:t>dozvoliti im </a:t>
            </a:r>
            <a:r>
              <a:rPr lang="hr-HR" dirty="0" smtClean="0"/>
              <a:t>ruganje, odani prijateljima, žele biti dobri jer prihvaćaju </a:t>
            </a:r>
            <a:r>
              <a:rPr lang="hr-HR" dirty="0" smtClean="0"/>
              <a:t>ispravno kao takvo, </a:t>
            </a:r>
            <a:r>
              <a:rPr lang="hr-HR" dirty="0" smtClean="0"/>
              <a:t>žele pomagati, zdrav odnos prema radu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 TV i obitelji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Kraj 70. </a:t>
            </a:r>
            <a:r>
              <a:rPr lang="hr-HR" dirty="0" smtClean="0"/>
              <a:t>-ih</a:t>
            </a:r>
            <a:r>
              <a:rPr lang="hr-HR" dirty="0" smtClean="0"/>
              <a:t>: zatupljuje um, dovodi u hipnotičko stanje i hiperaktivnost, slabi pamćenje i verbalne vještine</a:t>
            </a:r>
          </a:p>
          <a:p>
            <a:r>
              <a:rPr lang="hr-HR" dirty="0" smtClean="0"/>
              <a:t>1990. </a:t>
            </a:r>
            <a:r>
              <a:rPr lang="hr-HR" dirty="0" smtClean="0"/>
              <a:t> g.: Zakon </a:t>
            </a:r>
            <a:r>
              <a:rPr lang="hr-HR" dirty="0" smtClean="0"/>
              <a:t>o dječjoj TV </a:t>
            </a:r>
            <a:r>
              <a:rPr lang="hr-HR" i="1" dirty="0" smtClean="0"/>
              <a:t>(</a:t>
            </a:r>
            <a:r>
              <a:rPr lang="hr-HR" i="1" dirty="0" smtClean="0"/>
              <a:t>odgojne emisije </a:t>
            </a:r>
            <a:r>
              <a:rPr lang="hr-HR" i="1" dirty="0" smtClean="0"/>
              <a:t>i </a:t>
            </a:r>
            <a:r>
              <a:rPr lang="hr-HR" i="1" dirty="0" smtClean="0"/>
              <a:t>manje reklame</a:t>
            </a:r>
            <a:r>
              <a:rPr lang="hr-HR" i="1" dirty="0" smtClean="0"/>
              <a:t>) </a:t>
            </a:r>
            <a:r>
              <a:rPr lang="hr-HR" dirty="0" smtClean="0"/>
              <a:t>– dimna zavjesa</a:t>
            </a:r>
          </a:p>
          <a:p>
            <a:r>
              <a:rPr lang="hr-HR" dirty="0" smtClean="0"/>
              <a:t>1997. </a:t>
            </a:r>
            <a:r>
              <a:rPr lang="hr-HR" dirty="0" smtClean="0"/>
              <a:t> g.: razvrstavanje </a:t>
            </a:r>
            <a:r>
              <a:rPr lang="hr-HR" dirty="0" smtClean="0"/>
              <a:t>emisije prema dobi djece</a:t>
            </a:r>
          </a:p>
          <a:p>
            <a:r>
              <a:rPr lang="hr-HR" dirty="0" smtClean="0"/>
              <a:t>V – čip = blokiranje neprikladnih emisija</a:t>
            </a:r>
          </a:p>
          <a:p>
            <a:r>
              <a:rPr lang="hr-HR" dirty="0" smtClean="0"/>
              <a:t>Najbolje </a:t>
            </a:r>
            <a:r>
              <a:rPr lang="hr-HR" dirty="0" smtClean="0"/>
              <a:t>su stranice </a:t>
            </a:r>
            <a:r>
              <a:rPr lang="hr-HR" dirty="0" smtClean="0"/>
              <a:t>roditelja koje sami uređuju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Maksimum </a:t>
            </a:r>
            <a:r>
              <a:rPr lang="hr-HR" dirty="0" smtClean="0"/>
              <a:t>medija – </a:t>
            </a:r>
            <a:br>
              <a:rPr lang="hr-HR" dirty="0" smtClean="0"/>
            </a:br>
            <a:r>
              <a:rPr lang="hr-HR" dirty="0" smtClean="0"/>
              <a:t>minimum roditeljske skrbi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20000"/>
          </a:bodyPr>
          <a:lstStyle/>
          <a:p>
            <a:endParaRPr lang="hr-HR" b="1" dirty="0" smtClean="0"/>
          </a:p>
          <a:p>
            <a:r>
              <a:rPr lang="hr-HR" b="1" dirty="0" smtClean="0"/>
              <a:t>Poruke</a:t>
            </a:r>
            <a:r>
              <a:rPr lang="hr-HR" dirty="0" smtClean="0"/>
              <a:t> </a:t>
            </a:r>
            <a:r>
              <a:rPr lang="hr-HR" dirty="0" smtClean="0"/>
              <a:t>medija: agresija, psovke, cigarete, alkohol, brza hrana, seks, drskost, laž</a:t>
            </a:r>
          </a:p>
          <a:p>
            <a:r>
              <a:rPr lang="hr-HR" dirty="0" smtClean="0"/>
              <a:t>Ovisnost o medijima utječe na </a:t>
            </a:r>
            <a:r>
              <a:rPr lang="hr-HR" b="1" dirty="0" smtClean="0"/>
              <a:t>prehranu </a:t>
            </a:r>
            <a:r>
              <a:rPr lang="hr-HR" dirty="0" smtClean="0"/>
              <a:t>i</a:t>
            </a:r>
            <a:r>
              <a:rPr lang="hr-HR" b="1" dirty="0" smtClean="0"/>
              <a:t> zdravlje</a:t>
            </a:r>
          </a:p>
          <a:p>
            <a:r>
              <a:rPr lang="hr-HR" dirty="0" smtClean="0"/>
              <a:t>Šteta sposobnosti </a:t>
            </a:r>
            <a:r>
              <a:rPr lang="hr-HR" b="1" dirty="0" smtClean="0"/>
              <a:t>učenja</a:t>
            </a:r>
          </a:p>
          <a:p>
            <a:r>
              <a:rPr lang="hr-HR" dirty="0" smtClean="0"/>
              <a:t>Loša </a:t>
            </a:r>
            <a:r>
              <a:rPr lang="hr-HR" b="1" dirty="0" smtClean="0"/>
              <a:t>koncentracija</a:t>
            </a:r>
          </a:p>
          <a:p>
            <a:r>
              <a:rPr lang="hr-HR" dirty="0" smtClean="0"/>
              <a:t>Ne uči </a:t>
            </a:r>
            <a:r>
              <a:rPr lang="hr-HR" b="1" dirty="0" smtClean="0"/>
              <a:t>realnosti</a:t>
            </a:r>
            <a:r>
              <a:rPr lang="hr-HR" dirty="0" smtClean="0"/>
              <a:t> života</a:t>
            </a:r>
          </a:p>
          <a:p>
            <a:r>
              <a:rPr lang="hr-HR" dirty="0" smtClean="0"/>
              <a:t>Pad </a:t>
            </a:r>
            <a:r>
              <a:rPr lang="hr-HR" b="1" dirty="0" smtClean="0"/>
              <a:t>pismenosti</a:t>
            </a:r>
          </a:p>
          <a:p>
            <a:r>
              <a:rPr lang="hr-HR" dirty="0" smtClean="0"/>
              <a:t>Nadomjestak za </a:t>
            </a:r>
            <a:r>
              <a:rPr lang="hr-HR" b="1" dirty="0" smtClean="0"/>
              <a:t>prijatelje</a:t>
            </a:r>
          </a:p>
          <a:p>
            <a:r>
              <a:rPr lang="hr-HR" b="1" dirty="0" smtClean="0"/>
              <a:t>Pronaći pravu mjeru!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Ukradeno djetinjstvo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Pritisak na djecu da budu uspješna </a:t>
            </a:r>
            <a:r>
              <a:rPr lang="hr-HR" i="1" dirty="0" smtClean="0"/>
              <a:t>(elitni vrtići)</a:t>
            </a:r>
          </a:p>
          <a:p>
            <a:r>
              <a:rPr lang="hr-HR" dirty="0" smtClean="0"/>
              <a:t>Slobodno vrijeme se skratilo za 1/3</a:t>
            </a:r>
          </a:p>
          <a:p>
            <a:r>
              <a:rPr lang="hr-HR" dirty="0" smtClean="0"/>
              <a:t>Nema vremena za opuštanje </a:t>
            </a:r>
            <a:r>
              <a:rPr lang="hr-HR" i="1" dirty="0" smtClean="0"/>
              <a:t>(emocionalna hrana i otkrivanje vlastitog identiteta)</a:t>
            </a:r>
          </a:p>
          <a:p>
            <a:r>
              <a:rPr lang="hr-HR" dirty="0" smtClean="0"/>
              <a:t>Važno da dijete </a:t>
            </a:r>
            <a:r>
              <a:rPr lang="hr-HR" dirty="0" smtClean="0"/>
              <a:t>sam kreativno </a:t>
            </a:r>
            <a:r>
              <a:rPr lang="hr-HR" dirty="0" smtClean="0"/>
              <a:t>raspoređuje vlastito vrijeme</a:t>
            </a:r>
          </a:p>
          <a:p>
            <a:r>
              <a:rPr lang="hr-HR" dirty="0" smtClean="0"/>
              <a:t>Razvoj kognitivno, zaostajanje emocionalno</a:t>
            </a:r>
          </a:p>
          <a:p>
            <a:r>
              <a:rPr lang="hr-HR" dirty="0" smtClean="0"/>
              <a:t>Zdrava doza frustracije</a:t>
            </a:r>
          </a:p>
          <a:p>
            <a:r>
              <a:rPr lang="hr-HR" b="1" dirty="0" smtClean="0"/>
              <a:t>Uspostavljanje ravnoteže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Izmakla kontrola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Dominantne osobine </a:t>
            </a:r>
            <a:r>
              <a:rPr lang="hr-HR" dirty="0" smtClean="0"/>
              <a:t>takvih roditelja</a:t>
            </a:r>
            <a:r>
              <a:rPr lang="hr-HR" dirty="0" smtClean="0"/>
              <a:t>:</a:t>
            </a:r>
          </a:p>
          <a:p>
            <a:r>
              <a:rPr lang="hr-HR" dirty="0" smtClean="0"/>
              <a:t>Nesigurnost</a:t>
            </a:r>
          </a:p>
          <a:p>
            <a:r>
              <a:rPr lang="hr-HR" dirty="0" smtClean="0"/>
              <a:t>Nevjerodostojnost</a:t>
            </a:r>
          </a:p>
          <a:p>
            <a:r>
              <a:rPr lang="hr-HR" dirty="0" smtClean="0"/>
              <a:t>Krivnja</a:t>
            </a:r>
          </a:p>
          <a:p>
            <a:pPr>
              <a:buNone/>
            </a:pPr>
            <a:r>
              <a:rPr lang="hr-HR" dirty="0" smtClean="0"/>
              <a:t>Ponovo uspostaviti vezu i preuzeti </a:t>
            </a:r>
            <a:r>
              <a:rPr lang="hr-HR" dirty="0" smtClean="0"/>
              <a:t>kontrolu - ovisi o </a:t>
            </a:r>
            <a:r>
              <a:rPr lang="hr-HR" dirty="0" smtClean="0"/>
              <a:t>dobu djeteta i </a:t>
            </a:r>
            <a:r>
              <a:rPr lang="hr-HR" dirty="0" smtClean="0"/>
              <a:t>problemu </a:t>
            </a:r>
            <a:r>
              <a:rPr lang="hr-HR" i="1" dirty="0" smtClean="0"/>
              <a:t>(lakše </a:t>
            </a:r>
            <a:r>
              <a:rPr lang="hr-HR" i="1" dirty="0" smtClean="0"/>
              <a:t>a</a:t>
            </a:r>
            <a:r>
              <a:rPr lang="hr-HR" i="1" dirty="0" smtClean="0"/>
              <a:t>ko  je dijete mlađe i manji je problem)</a:t>
            </a: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Dijete </a:t>
            </a:r>
            <a:r>
              <a:rPr lang="hr-HR" smtClean="0"/>
              <a:t>zaista treba…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Vezu</a:t>
            </a:r>
          </a:p>
          <a:p>
            <a:r>
              <a:rPr lang="hr-HR" dirty="0" smtClean="0"/>
              <a:t>Odgoj i kultiviranje</a:t>
            </a:r>
          </a:p>
          <a:p>
            <a:r>
              <a:rPr lang="hr-HR" dirty="0" smtClean="0"/>
              <a:t>Odavanje priznanja, pohvala i nagrada kad dođu do zasluženih postignuća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Trendovi roditeljskog odgoja </a:t>
            </a:r>
            <a:br>
              <a:rPr lang="hr-HR" dirty="0" smtClean="0"/>
            </a:br>
            <a:r>
              <a:rPr lang="hr-HR" dirty="0" smtClean="0"/>
              <a:t>zadnjih 30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Otuđenost</a:t>
            </a:r>
          </a:p>
          <a:p>
            <a:r>
              <a:rPr lang="hr-HR" dirty="0" smtClean="0"/>
              <a:t>Nekomunikativnost</a:t>
            </a:r>
          </a:p>
          <a:p>
            <a:r>
              <a:rPr lang="hr-HR" dirty="0" smtClean="0"/>
              <a:t>Poteškoće u učenju</a:t>
            </a:r>
          </a:p>
          <a:p>
            <a:r>
              <a:rPr lang="hr-HR" dirty="0" smtClean="0"/>
              <a:t>Nemoguće kontrolirati dijete</a:t>
            </a:r>
          </a:p>
          <a:p>
            <a:r>
              <a:rPr lang="hr-HR" dirty="0" smtClean="0"/>
              <a:t>Materijalizam</a:t>
            </a:r>
          </a:p>
          <a:p>
            <a:r>
              <a:rPr lang="hr-HR" dirty="0" smtClean="0"/>
              <a:t>Strah kako odgajati </a:t>
            </a:r>
          </a:p>
          <a:p>
            <a:pPr>
              <a:buNone/>
            </a:pPr>
            <a:r>
              <a:rPr lang="hr-HR" dirty="0" smtClean="0"/>
              <a:t>   – </a:t>
            </a:r>
            <a:r>
              <a:rPr lang="hr-HR" i="1" dirty="0" smtClean="0"/>
              <a:t>roditelji imaju prirodnu sposobnost osjetiti što je dobro za njihovo dijete</a:t>
            </a:r>
          </a:p>
          <a:p>
            <a:r>
              <a:rPr lang="hr-HR" dirty="0" smtClean="0"/>
              <a:t>Utjecaj medija</a:t>
            </a:r>
          </a:p>
          <a:p>
            <a:r>
              <a:rPr lang="hr-HR" dirty="0" smtClean="0"/>
              <a:t>Bez čvrstog centra moralne i emocionalne kontrole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Korijeni epidemije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TV kao dadilja</a:t>
            </a:r>
          </a:p>
          <a:p>
            <a:r>
              <a:rPr lang="hr-HR" dirty="0" smtClean="0"/>
              <a:t>Umor – </a:t>
            </a:r>
            <a:r>
              <a:rPr lang="hr-HR" i="1" dirty="0" smtClean="0"/>
              <a:t>previše posla premalo zabave</a:t>
            </a:r>
          </a:p>
          <a:p>
            <a:r>
              <a:rPr lang="hr-HR" dirty="0" smtClean="0"/>
              <a:t>Ulagivanjem dobiti </a:t>
            </a:r>
            <a:r>
              <a:rPr lang="hr-HR" dirty="0" smtClean="0"/>
              <a:t>sve što se želi </a:t>
            </a:r>
            <a:r>
              <a:rPr lang="hr-HR" dirty="0" smtClean="0"/>
              <a:t>od djeteta</a:t>
            </a:r>
          </a:p>
          <a:p>
            <a:r>
              <a:rPr lang="hr-HR" dirty="0" smtClean="0"/>
              <a:t>Scenom dijete dobiva sve </a:t>
            </a:r>
            <a:r>
              <a:rPr lang="hr-HR" dirty="0" smtClean="0"/>
              <a:t>što želi od </a:t>
            </a:r>
            <a:r>
              <a:rPr lang="hr-HR" dirty="0" smtClean="0"/>
              <a:t>roditelja</a:t>
            </a:r>
          </a:p>
          <a:p>
            <a:r>
              <a:rPr lang="hr-HR" dirty="0" err="1" smtClean="0"/>
              <a:t>Neusaglašen</a:t>
            </a:r>
            <a:r>
              <a:rPr lang="hr-HR" dirty="0" smtClean="0"/>
              <a:t> odgoj majke i oca</a:t>
            </a:r>
          </a:p>
          <a:p>
            <a:r>
              <a:rPr lang="hr-HR" dirty="0" smtClean="0"/>
              <a:t>Kriminalci bez roditeljske kontrole</a:t>
            </a:r>
          </a:p>
          <a:p>
            <a:r>
              <a:rPr lang="hr-HR" dirty="0" smtClean="0"/>
              <a:t>Zbunjujuće poruke za </a:t>
            </a:r>
            <a:r>
              <a:rPr lang="hr-HR" dirty="0" smtClean="0"/>
              <a:t>dijete </a:t>
            </a:r>
            <a:r>
              <a:rPr lang="hr-HR" i="1" dirty="0" smtClean="0"/>
              <a:t>(roditeljskim djelovanjem ili nedjelovanjem)</a:t>
            </a:r>
            <a:endParaRPr lang="hr-HR" i="1" dirty="0" smtClean="0"/>
          </a:p>
          <a:p>
            <a:r>
              <a:rPr lang="hr-HR" dirty="0" smtClean="0"/>
              <a:t>Život bez frustracija = </a:t>
            </a:r>
            <a:r>
              <a:rPr lang="hr-HR" i="1" dirty="0" smtClean="0"/>
              <a:t>da bi dijete moglo izražavati vlastitu ličnost</a:t>
            </a:r>
            <a:endParaRPr lang="hr-HR" i="1" dirty="0" smtClean="0"/>
          </a:p>
          <a:p>
            <a:r>
              <a:rPr lang="hr-HR" dirty="0" smtClean="0"/>
              <a:t>Udvostručeno korištenje lijekova</a:t>
            </a:r>
          </a:p>
          <a:p>
            <a:r>
              <a:rPr lang="hr-HR" dirty="0" smtClean="0"/>
              <a:t>Djeca prenatrpana</a:t>
            </a:r>
          </a:p>
          <a:p>
            <a:r>
              <a:rPr lang="hr-HR" dirty="0" smtClean="0"/>
              <a:t>Podbacivanje u školi – </a:t>
            </a:r>
            <a:r>
              <a:rPr lang="hr-HR" i="1" dirty="0" smtClean="0"/>
              <a:t>spuštanje kriterija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Potrebe djece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Iskustvo </a:t>
            </a:r>
            <a:r>
              <a:rPr lang="hr-HR" dirty="0" smtClean="0"/>
              <a:t>čvrste </a:t>
            </a:r>
            <a:r>
              <a:rPr lang="hr-HR" dirty="0" smtClean="0"/>
              <a:t>povezanosti </a:t>
            </a:r>
            <a:r>
              <a:rPr lang="hr-HR" i="1" dirty="0" smtClean="0"/>
              <a:t>(s bar jednom bliskom osobom)</a:t>
            </a:r>
            <a:endParaRPr lang="hr-HR" i="1" dirty="0" smtClean="0"/>
          </a:p>
          <a:p>
            <a:r>
              <a:rPr lang="hr-HR" dirty="0" smtClean="0"/>
              <a:t>Čvrstina </a:t>
            </a:r>
            <a:r>
              <a:rPr lang="hr-HR" dirty="0" smtClean="0"/>
              <a:t>i red u svakodnevnom životu</a:t>
            </a:r>
          </a:p>
          <a:p>
            <a:r>
              <a:rPr lang="hr-HR" dirty="0" smtClean="0"/>
              <a:t>Nadzor i </a:t>
            </a:r>
            <a:r>
              <a:rPr lang="hr-HR" dirty="0" smtClean="0"/>
              <a:t>moralna pouka </a:t>
            </a:r>
            <a:r>
              <a:rPr lang="hr-HR" i="1" dirty="0" smtClean="0"/>
              <a:t>(sposobnost odolijevanju negativnim utjecajima društva)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Povećani rizik </a:t>
            </a:r>
            <a:br>
              <a:rPr lang="hr-HR" dirty="0" smtClean="0"/>
            </a:br>
            <a:r>
              <a:rPr lang="hr-HR" dirty="0" smtClean="0"/>
              <a:t>u emocionalno iskrivljenom razvoju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Slaba </a:t>
            </a:r>
            <a:r>
              <a:rPr lang="hr-HR" dirty="0" smtClean="0"/>
              <a:t>emocionalna </a:t>
            </a:r>
            <a:r>
              <a:rPr lang="hr-HR" b="1" dirty="0" smtClean="0"/>
              <a:t>povezanost</a:t>
            </a:r>
            <a:r>
              <a:rPr lang="hr-HR" dirty="0" smtClean="0"/>
              <a:t> </a:t>
            </a:r>
            <a:r>
              <a:rPr lang="hr-HR" i="1" dirty="0" smtClean="0"/>
              <a:t>(nedostatak vremena i posvećene pažnje)</a:t>
            </a:r>
          </a:p>
          <a:p>
            <a:r>
              <a:rPr lang="hr-HR" dirty="0" smtClean="0"/>
              <a:t>Ne stvaraju se temelji </a:t>
            </a:r>
            <a:r>
              <a:rPr lang="hr-HR" b="1" dirty="0" smtClean="0"/>
              <a:t>pismenosti</a:t>
            </a:r>
            <a:r>
              <a:rPr lang="hr-HR" dirty="0" smtClean="0"/>
              <a:t> </a:t>
            </a:r>
            <a:r>
              <a:rPr lang="hr-HR" i="1" dirty="0" smtClean="0"/>
              <a:t>(nema čitanja, razgovora, igre)</a:t>
            </a:r>
            <a:endParaRPr lang="hr-HR" i="1" dirty="0" smtClean="0"/>
          </a:p>
          <a:p>
            <a:r>
              <a:rPr lang="hr-HR" dirty="0" smtClean="0"/>
              <a:t>Prihvaćanje povećane skrbi </a:t>
            </a:r>
            <a:r>
              <a:rPr lang="hr-HR" b="1" dirty="0" smtClean="0"/>
              <a:t>drugih </a:t>
            </a:r>
            <a:r>
              <a:rPr lang="hr-HR" b="1" dirty="0" smtClean="0"/>
              <a:t>ljudi </a:t>
            </a:r>
            <a:r>
              <a:rPr lang="hr-HR" dirty="0" smtClean="0"/>
              <a:t>za vlastito dijete</a:t>
            </a:r>
            <a:endParaRPr lang="hr-HR" b="1" dirty="0" smtClean="0"/>
          </a:p>
          <a:p>
            <a:r>
              <a:rPr lang="hr-HR" dirty="0" smtClean="0"/>
              <a:t>Nema čvrstih </a:t>
            </a:r>
            <a:r>
              <a:rPr lang="hr-HR" b="1" dirty="0" smtClean="0"/>
              <a:t>pravila</a:t>
            </a:r>
            <a:r>
              <a:rPr lang="hr-HR" dirty="0" smtClean="0"/>
              <a:t> ni svakodnevne </a:t>
            </a:r>
            <a:r>
              <a:rPr lang="hr-HR" b="1" dirty="0" smtClean="0"/>
              <a:t>rutine</a:t>
            </a:r>
          </a:p>
          <a:p>
            <a:r>
              <a:rPr lang="hr-HR" dirty="0" smtClean="0"/>
              <a:t>Ne prenošenje </a:t>
            </a:r>
            <a:r>
              <a:rPr lang="hr-HR" b="1" dirty="0" smtClean="0"/>
              <a:t>moralnih, etičkih i duhovnih </a:t>
            </a:r>
            <a:r>
              <a:rPr lang="hr-HR" b="1" dirty="0" smtClean="0"/>
              <a:t>vrednota </a:t>
            </a:r>
            <a:r>
              <a:rPr lang="hr-HR" dirty="0" smtClean="0"/>
              <a:t>riječima i postupcima</a:t>
            </a:r>
            <a:endParaRPr lang="hr-HR" dirty="0" smtClean="0"/>
          </a:p>
          <a:p>
            <a:r>
              <a:rPr lang="hr-HR" dirty="0" smtClean="0"/>
              <a:t>Neadekvatan </a:t>
            </a:r>
            <a:r>
              <a:rPr lang="hr-HR" b="1" dirty="0" smtClean="0"/>
              <a:t>nadzor djeteta </a:t>
            </a:r>
            <a:r>
              <a:rPr lang="hr-HR" dirty="0" smtClean="0"/>
              <a:t>nad </a:t>
            </a:r>
            <a:r>
              <a:rPr lang="hr-HR" dirty="0" smtClean="0"/>
              <a:t>vlastitim životom</a:t>
            </a:r>
            <a:endParaRPr lang="hr-HR" dirty="0" smtClean="0"/>
          </a:p>
          <a:p>
            <a:r>
              <a:rPr lang="hr-HR" dirty="0" smtClean="0"/>
              <a:t>Riječi </a:t>
            </a:r>
            <a:r>
              <a:rPr lang="hr-HR" b="1" dirty="0" smtClean="0"/>
              <a:t>bez djela</a:t>
            </a:r>
          </a:p>
          <a:p>
            <a:r>
              <a:rPr lang="hr-HR" dirty="0" smtClean="0"/>
              <a:t>Pretjerano </a:t>
            </a:r>
            <a:r>
              <a:rPr lang="hr-HR" b="1" dirty="0" smtClean="0"/>
              <a:t>poistovjećivanje</a:t>
            </a:r>
            <a:r>
              <a:rPr lang="hr-HR" dirty="0" smtClean="0"/>
              <a:t> s djetetom</a:t>
            </a:r>
          </a:p>
          <a:p>
            <a:r>
              <a:rPr lang="hr-HR" dirty="0" smtClean="0"/>
              <a:t>Premali </a:t>
            </a:r>
            <a:r>
              <a:rPr lang="hr-HR" b="1" dirty="0" smtClean="0"/>
              <a:t>zahtjevi</a:t>
            </a:r>
            <a:r>
              <a:rPr lang="hr-HR" dirty="0" smtClean="0"/>
              <a:t> – prevelika </a:t>
            </a:r>
            <a:r>
              <a:rPr lang="hr-HR" b="1" dirty="0" smtClean="0"/>
              <a:t>očekivanja</a:t>
            </a:r>
          </a:p>
          <a:p>
            <a:r>
              <a:rPr lang="hr-HR" dirty="0" smtClean="0"/>
              <a:t>Nagrađivanje djeteta </a:t>
            </a:r>
            <a:r>
              <a:rPr lang="hr-HR" b="1" dirty="0" smtClean="0"/>
              <a:t>bez zalaganja</a:t>
            </a:r>
          </a:p>
          <a:p>
            <a:r>
              <a:rPr lang="hr-HR" dirty="0" smtClean="0"/>
              <a:t>Pretjerano izlaganje </a:t>
            </a:r>
            <a:r>
              <a:rPr lang="hr-HR" b="1" dirty="0" smtClean="0"/>
              <a:t>medijima</a:t>
            </a:r>
          </a:p>
          <a:p>
            <a:r>
              <a:rPr lang="hr-HR" dirty="0" smtClean="0"/>
              <a:t>Nebavljenje aktivnostima koje su </a:t>
            </a:r>
            <a:r>
              <a:rPr lang="hr-HR" b="1" dirty="0" smtClean="0"/>
              <a:t>preduvjet za učenje</a:t>
            </a:r>
          </a:p>
          <a:p>
            <a:r>
              <a:rPr lang="hr-HR" dirty="0" smtClean="0"/>
              <a:t>Ne razgovarati </a:t>
            </a:r>
            <a:r>
              <a:rPr lang="hr-HR" b="1" dirty="0" smtClean="0"/>
              <a:t>o problemima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dijete naučiti ljubavi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Dojenjem djeca počinju učiti</a:t>
            </a:r>
          </a:p>
          <a:p>
            <a:r>
              <a:rPr lang="hr-HR" dirty="0" smtClean="0"/>
              <a:t>Ljudskost se </a:t>
            </a:r>
            <a:r>
              <a:rPr lang="hr-HR" dirty="0" smtClean="0"/>
              <a:t>razvija brigom za </a:t>
            </a:r>
            <a:r>
              <a:rPr lang="hr-HR" dirty="0" smtClean="0"/>
              <a:t>hranu, vodu i zaklon </a:t>
            </a:r>
            <a:r>
              <a:rPr lang="hr-HR" dirty="0" smtClean="0"/>
              <a:t>i</a:t>
            </a:r>
            <a:r>
              <a:rPr lang="hr-HR" dirty="0" smtClean="0"/>
              <a:t> </a:t>
            </a:r>
            <a:r>
              <a:rPr lang="hr-HR" b="1" dirty="0" smtClean="0"/>
              <a:t>razgovorom</a:t>
            </a:r>
          </a:p>
          <a:p>
            <a:r>
              <a:rPr lang="hr-HR" b="1" dirty="0" smtClean="0"/>
              <a:t>Veza</a:t>
            </a:r>
            <a:r>
              <a:rPr lang="hr-HR" dirty="0" smtClean="0"/>
              <a:t> majka i dijete – ljubav, odanost, privrženost </a:t>
            </a:r>
            <a:r>
              <a:rPr lang="hr-HR" i="1" dirty="0" smtClean="0"/>
              <a:t>(temelj samokontrole, samopoštovanja, empatije, pismenosti)</a:t>
            </a:r>
          </a:p>
          <a:p>
            <a:r>
              <a:rPr lang="hr-HR" dirty="0" smtClean="0"/>
              <a:t>Majka </a:t>
            </a:r>
            <a:r>
              <a:rPr lang="hr-HR" b="1" dirty="0" smtClean="0"/>
              <a:t>podupire</a:t>
            </a:r>
            <a:r>
              <a:rPr lang="hr-HR" dirty="0" smtClean="0"/>
              <a:t> fizički, </a:t>
            </a:r>
            <a:r>
              <a:rPr lang="hr-HR" dirty="0" smtClean="0"/>
              <a:t>govorni i pismeni </a:t>
            </a:r>
            <a:r>
              <a:rPr lang="hr-HR" dirty="0" smtClean="0"/>
              <a:t>razvoj te nošenje s težinom svijeta</a:t>
            </a:r>
          </a:p>
          <a:p>
            <a:r>
              <a:rPr lang="hr-HR" dirty="0" smtClean="0"/>
              <a:t>Prve 2 god. majka poticajima određuje </a:t>
            </a:r>
            <a:r>
              <a:rPr lang="hr-HR" b="1" dirty="0" smtClean="0"/>
              <a:t>razvoj mozga</a:t>
            </a:r>
          </a:p>
          <a:p>
            <a:r>
              <a:rPr lang="hr-HR" dirty="0" smtClean="0"/>
              <a:t>Otac </a:t>
            </a:r>
            <a:r>
              <a:rPr lang="hr-HR" b="1" dirty="0" smtClean="0"/>
              <a:t>pomaže</a:t>
            </a:r>
            <a:r>
              <a:rPr lang="hr-HR" dirty="0" smtClean="0"/>
              <a:t> </a:t>
            </a:r>
            <a:r>
              <a:rPr lang="hr-HR" i="1" dirty="0" smtClean="0"/>
              <a:t>(roditelji mogu i zamijeniti uloge)</a:t>
            </a:r>
            <a:endParaRPr lang="hr-HR" i="1" dirty="0" smtClean="0"/>
          </a:p>
          <a:p>
            <a:r>
              <a:rPr lang="hr-HR" dirty="0" smtClean="0"/>
              <a:t>Radost u </a:t>
            </a:r>
            <a:r>
              <a:rPr lang="hr-HR" b="1" dirty="0" smtClean="0"/>
              <a:t>zajedništvu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Tjeskoba zbog </a:t>
            </a:r>
            <a:r>
              <a:rPr lang="hr-HR" dirty="0" smtClean="0"/>
              <a:t>razdvajanja</a:t>
            </a:r>
            <a:br>
              <a:rPr lang="hr-HR" dirty="0" smtClean="0"/>
            </a:br>
            <a:r>
              <a:rPr lang="hr-HR" dirty="0" smtClean="0"/>
              <a:t>(odlazak na posao)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Dijete </a:t>
            </a:r>
            <a:r>
              <a:rPr lang="hr-HR" dirty="0" smtClean="0"/>
              <a:t>osjeća je li majka sigurna u osobu kojoj ga </a:t>
            </a:r>
            <a:r>
              <a:rPr lang="hr-HR" dirty="0" smtClean="0"/>
              <a:t>ostavlja </a:t>
            </a:r>
            <a:r>
              <a:rPr lang="hr-HR" i="1" dirty="0" smtClean="0"/>
              <a:t>(ponaša se u skladu s majkom).</a:t>
            </a:r>
            <a:endParaRPr lang="hr-HR" i="1" dirty="0" smtClean="0"/>
          </a:p>
          <a:p>
            <a:r>
              <a:rPr lang="hr-HR" dirty="0" smtClean="0"/>
              <a:t>Razviti povjerenje da će se mama vratiti</a:t>
            </a:r>
          </a:p>
          <a:p>
            <a:pPr>
              <a:buNone/>
            </a:pPr>
            <a:r>
              <a:rPr lang="hr-HR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Krenuti pravim putem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Hrana ljubavi</a:t>
            </a:r>
          </a:p>
          <a:p>
            <a:r>
              <a:rPr lang="hr-HR" dirty="0" smtClean="0"/>
              <a:t>Pravila hranjena i spavanja</a:t>
            </a:r>
          </a:p>
          <a:p>
            <a:r>
              <a:rPr lang="hr-HR" dirty="0" smtClean="0"/>
              <a:t>Igra </a:t>
            </a:r>
            <a:r>
              <a:rPr lang="hr-HR" dirty="0" smtClean="0"/>
              <a:t>plakanja </a:t>
            </a:r>
            <a:r>
              <a:rPr lang="hr-HR" i="1" dirty="0" smtClean="0"/>
              <a:t>(pedagoška inverzija – dijete uči roditelje)</a:t>
            </a:r>
            <a:endParaRPr lang="hr-HR" i="1" dirty="0" smtClean="0"/>
          </a:p>
          <a:p>
            <a:r>
              <a:rPr lang="hr-HR" dirty="0" smtClean="0"/>
              <a:t>Samostalno spavanje</a:t>
            </a:r>
          </a:p>
          <a:p>
            <a:r>
              <a:rPr lang="hr-HR" dirty="0" smtClean="0"/>
              <a:t>Čvrsti temelji </a:t>
            </a:r>
          </a:p>
          <a:p>
            <a:pPr>
              <a:buNone/>
            </a:pPr>
            <a:r>
              <a:rPr lang="hr-HR" dirty="0" smtClean="0"/>
              <a:t>  </a:t>
            </a:r>
            <a:r>
              <a:rPr lang="hr-HR" i="1" dirty="0" smtClean="0"/>
              <a:t>- </a:t>
            </a:r>
            <a:r>
              <a:rPr lang="hr-HR" i="1" dirty="0" smtClean="0"/>
              <a:t>ne </a:t>
            </a:r>
            <a:r>
              <a:rPr lang="hr-HR" i="1" dirty="0" smtClean="0"/>
              <a:t>stvarati iluziju da dijete kontrolira svijet, </a:t>
            </a:r>
          </a:p>
          <a:p>
            <a:pPr>
              <a:buNone/>
            </a:pPr>
            <a:r>
              <a:rPr lang="hr-HR" i="1" dirty="0" smtClean="0"/>
              <a:t>  </a:t>
            </a:r>
            <a:r>
              <a:rPr lang="hr-HR" i="1" dirty="0" smtClean="0"/>
              <a:t>- činiti </a:t>
            </a:r>
            <a:r>
              <a:rPr lang="hr-HR" i="1" dirty="0" smtClean="0"/>
              <a:t>dobro za </a:t>
            </a:r>
            <a:r>
              <a:rPr lang="hr-HR" i="1" dirty="0" smtClean="0"/>
              <a:t>dijete, </a:t>
            </a:r>
            <a:r>
              <a:rPr lang="hr-HR" i="1" dirty="0" smtClean="0"/>
              <a:t>a ne suprotno od </a:t>
            </a:r>
            <a:r>
              <a:rPr lang="hr-HR" i="1" dirty="0" smtClean="0"/>
              <a:t>vlastitih roditelja</a:t>
            </a:r>
            <a:r>
              <a:rPr lang="hr-HR" i="1" dirty="0" smtClean="0"/>
              <a:t> sa čijim odgojem se niste slagali</a:t>
            </a:r>
            <a:endParaRPr lang="hr-HR" i="1" dirty="0" smtClean="0"/>
          </a:p>
          <a:p>
            <a:r>
              <a:rPr lang="hr-HR" dirty="0" smtClean="0"/>
              <a:t>Privikavanje za odlazak na zahod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268</TotalTime>
  <Words>1362</Words>
  <Application>Microsoft Office PowerPoint</Application>
  <PresentationFormat>On-screen Show (4:3)</PresentationFormat>
  <Paragraphs>201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EPIDEMIJA  POPUSTLJIVOG ODGOJA</vt:lpstr>
      <vt:lpstr>Otrovne tvari naše kulture</vt:lpstr>
      <vt:lpstr>Trendovi roditeljskog odgoja  zadnjih 30 god.</vt:lpstr>
      <vt:lpstr>Korijeni epidemije</vt:lpstr>
      <vt:lpstr>Potrebe djece</vt:lpstr>
      <vt:lpstr>Povećani rizik  u emocionalno iskrivljenom razvoju</vt:lpstr>
      <vt:lpstr>Kako dijete naučiti ljubavi</vt:lpstr>
      <vt:lpstr>Tjeskoba zbog razdvajanja (odlazak na posao)</vt:lpstr>
      <vt:lpstr>Krenuti pravim putem</vt:lpstr>
      <vt:lpstr>Raditi  i graditi vezu s djetetom</vt:lpstr>
      <vt:lpstr>Razmažena djeca</vt:lpstr>
      <vt:lpstr>Istina o posljedicama</vt:lpstr>
      <vt:lpstr>Blagodati poduke</vt:lpstr>
      <vt:lpstr>Roditeljski pristup se mijenja djetetovim odrastanjem</vt:lpstr>
      <vt:lpstr>Empatija, bijes, kontrola</vt:lpstr>
      <vt:lpstr>Odgoj kreposne djece  u svijetu bez vrijednosti</vt:lpstr>
      <vt:lpstr>Djeca uče kad im…</vt:lpstr>
      <vt:lpstr>Njegovanje (kroz dosljednost)  osobina čvrstog karaktera</vt:lpstr>
      <vt:lpstr>Samopoštovanje =  prirodni nusproizvod dobrog odgoja</vt:lpstr>
      <vt:lpstr>Vremenska skala</vt:lpstr>
      <vt:lpstr>Odnos TV i obitelji</vt:lpstr>
      <vt:lpstr>Maksimum medija –  minimum roditeljske skrbi</vt:lpstr>
      <vt:lpstr>Ukradeno djetinjstvo</vt:lpstr>
      <vt:lpstr>Izmakla kontrola</vt:lpstr>
      <vt:lpstr>Dijete zaista treba…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EPIDEMIJA POPUSTLJIVOG ODGOJA</dc:title>
  <dc:creator>Lili</dc:creator>
  <cp:lastModifiedBy>Lili</cp:lastModifiedBy>
  <cp:revision>29</cp:revision>
  <dcterms:created xsi:type="dcterms:W3CDTF">2012-03-15T07:47:50Z</dcterms:created>
  <dcterms:modified xsi:type="dcterms:W3CDTF">2012-03-17T09:24:01Z</dcterms:modified>
</cp:coreProperties>
</file>