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0" r:id="rId5"/>
    <p:sldId id="278" r:id="rId6"/>
    <p:sldId id="275" r:id="rId7"/>
    <p:sldId id="274" r:id="rId8"/>
    <p:sldId id="285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D7E2C-3454-40D9-8465-84CEDB050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E62207A-105E-484E-9C64-9D2B965E5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0332BC-661B-45D6-B9D7-2D73EDD5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2E2ED5-90FC-4B3E-B52E-BA330823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F94056-D659-41F8-B085-BB6E109F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8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1C5825-0271-4A08-AE19-611F32F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49BEC72-A7F7-4C08-A684-05B61853B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11E0B8-6425-4A97-B5B2-DB35EC7A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377CC9-93F0-48BD-A3B6-25D6344F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73C273-E1D6-40EA-AD12-F9D374A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72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17D8556-456C-46E1-AD07-C9BAA987D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01316F3-EEAA-4E78-B085-41B05A7C1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9A94D6-8262-4E8D-A80E-4C4BFC44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F676A0-3AD3-4A73-8A45-87D561CB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B2D4C9-8E5A-4358-995E-45D3A7E4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85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AC45C-8832-42B2-92CC-22CCE04A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3E959B-EDDE-4E49-B636-83FADEEF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284431-16DC-45B7-8008-CC49131D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3B2176-9B12-4D34-9DE5-E61C60F3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E40F3D-AB55-4E9B-87DA-01DCFF1C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64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D3799D-4D30-4D31-B783-3DD30F7A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6DC41F-CB3C-4ABB-A09E-B7930565E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41BB44-C8FF-4C14-8C17-950A4673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9773DD-B038-41A1-9512-0F04284CC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EACA44-71CE-426B-B4D9-317B5975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42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90EFD2-530E-4755-A40D-BF2A643D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41462E-0793-467D-9056-31B02E9FB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409B6A-66FD-4749-A63B-79122EE95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BA918D-703E-4589-ABDA-DDE67A17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879AE8B-725A-481E-815F-AC428A22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F0CCCB6-B205-40D2-8D7A-36005E64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3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37813C-9064-41CC-A1D3-386A6EBF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3D5EA78-68A3-49FC-BAFB-8BC44F115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9D62143-32C4-4D7C-978A-13E873A58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C4261BF-4690-4D7A-A10C-36841BEA7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DDBA9AE-5535-4EA2-A50C-A5F5C72CF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94C1235-7EBA-41DE-81D4-2095FB4B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9852AA6-3F99-4FE6-91D8-CF7FE09D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5418643-FC4F-4E8B-92AA-2A9E5F6A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9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95DD1-D91B-4D9A-B1E9-2E8B8E55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BA713EA-50FE-47F0-AC39-30FF4E74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15543F9-5EB3-4B77-8F31-26077B4B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BE7F843-7D09-4546-B2A0-98F3D7C4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08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2942244-4CD3-45A5-AFF9-0DBC9C6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38E18AC-C9F0-448E-9F3F-23AFEAA3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E90187F-2701-4190-B0DE-848009C7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86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391044-A51C-4816-A859-4D6902D4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0CB4B3-9D4B-49E6-B993-5AE27AF8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55A94C2-C029-48CF-BFB8-CB5947EC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47CA640-F9ED-4A87-8CAC-D9C12A93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7C33D48-A5D5-4CBD-B9BC-869DE22B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0AC0F84-977E-4AAB-8ACE-BC0AB516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14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120948-9011-41C3-A9F8-433479A6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AA111C3-FDE5-4CD5-A558-95BA19ED8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F4ED814-BD34-4A1F-8E3D-2E1FEAA74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F995FA-77D9-4B41-A14B-03A7462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68859D9-43D0-44D6-9C7C-8689280D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17AD2D-65A6-481D-9147-0EC89E0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731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4711AF-0166-4775-8325-8697766D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BF61A7-A9FC-43D5-B705-40E4F98E4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2107AF-4FE9-4FAC-BB0F-CD1FF2AFD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21D9-E0D8-42AE-B3FE-D6DA54CE37B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805B9A-6E08-47FA-AAF0-A276FAC0B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5EEFD6-66BE-442F-8A7C-27C5CB4B0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8342-001C-4EA0-9286-437E493B19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8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514762/geografija/rijeke-hrvatsk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B4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BD790ED-9EF9-491B-ACF0-5AD10437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hr-HR" sz="5800">
                <a:solidFill>
                  <a:srgbClr val="2B4764"/>
                </a:solidFill>
              </a:rPr>
              <a:t>Rijeke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8D287E-BCB3-4796-9531-3E50F6AA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endParaRPr lang="hr-HR" sz="2000">
              <a:solidFill>
                <a:srgbClr val="2B4764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74550F-4FEF-4552-941B-FCB650957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0" r="1" b="27744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9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C058D19-C6E4-4547-A27E-2EDEF0E5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512440"/>
            <a:ext cx="10515600" cy="676597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TKO ŽELI ZNATI VIŠE</a:t>
            </a:r>
            <a:br>
              <a:rPr lang="hr-HR" sz="3600" dirty="0"/>
            </a:br>
            <a:r>
              <a:rPr lang="hr-HR" sz="3600" dirty="0">
                <a:latin typeface="+mn-lt"/>
              </a:rPr>
              <a:t>Naučili ste da su </a:t>
            </a: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pritoke</a:t>
            </a:r>
            <a:r>
              <a:rPr lang="hr-HR" sz="3600" dirty="0">
                <a:latin typeface="+mn-lt"/>
              </a:rPr>
              <a:t> manje rijeke koje se ulijevaju u veću rijeku. </a:t>
            </a:r>
            <a:r>
              <a:rPr lang="hr-HR" sz="3600" b="1" dirty="0">
                <a:latin typeface="+mn-lt"/>
              </a:rPr>
              <a:t>Pritoke </a:t>
            </a:r>
            <a:r>
              <a:rPr lang="hr-HR" sz="3600" dirty="0">
                <a:latin typeface="+mn-lt"/>
              </a:rPr>
              <a:t>mogu biti </a:t>
            </a: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lijeve</a:t>
            </a:r>
            <a:r>
              <a:rPr lang="hr-HR" sz="3600" dirty="0">
                <a:latin typeface="+mn-lt"/>
              </a:rPr>
              <a:t> i </a:t>
            </a: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desne</a:t>
            </a:r>
            <a:r>
              <a:rPr lang="hr-HR" sz="3600" dirty="0">
                <a:latin typeface="+mn-lt"/>
              </a:rPr>
              <a:t>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1EAE3FE-CDB3-4A43-95B1-DEE5E2C38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09" y="1681163"/>
            <a:ext cx="5157787" cy="823912"/>
          </a:xfrm>
        </p:spPr>
        <p:txBody>
          <a:bodyPr>
            <a:normAutofit/>
          </a:bodyPr>
          <a:lstStyle/>
          <a:p>
            <a:r>
              <a:rPr lang="hr-HR" sz="2800" dirty="0"/>
              <a:t>Kupa je pritoka rijeke Save.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3F1C7E8-4AE8-4A5D-B26F-853245D38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07" y="2505075"/>
            <a:ext cx="5157787" cy="1652255"/>
          </a:xfrm>
        </p:spPr>
        <p:txBody>
          <a:bodyPr/>
          <a:lstStyle/>
          <a:p>
            <a:r>
              <a:rPr lang="hr-HR" dirty="0"/>
              <a:t>Da bismo mogli odrediti je li Kupa lijeva ili desna pritoka, trebamo znati u kojem smjeru Kupa teče. Pogledaj strelicu.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0C2EF40B-5DBA-448B-8A13-0C097885E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269EB1DB-98EE-4788-9F55-E096AA8C8F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E99A48E-ADD0-43BC-A3EB-8639CE8F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95" y="1904446"/>
            <a:ext cx="6314397" cy="3608227"/>
          </a:xfrm>
          <a:prstGeom prst="rect">
            <a:avLst/>
          </a:prstGeom>
        </p:spPr>
      </p:pic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2EBFE86C-EF46-407E-97FB-E932BD2A2F7E}"/>
              </a:ext>
            </a:extLst>
          </p:cNvPr>
          <p:cNvCxnSpPr/>
          <p:nvPr/>
        </p:nvCxnSpPr>
        <p:spPr>
          <a:xfrm>
            <a:off x="6833774" y="4200524"/>
            <a:ext cx="1169043" cy="115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zervirano mjesto sadržaja 5">
            <a:extLst>
              <a:ext uri="{FF2B5EF4-FFF2-40B4-BE49-F238E27FC236}">
                <a16:creationId xmlns:a16="http://schemas.microsoft.com/office/drawing/2014/main" id="{E498EDAD-386F-4CBB-B4FB-B0031B60921F}"/>
              </a:ext>
            </a:extLst>
          </p:cNvPr>
          <p:cNvSpPr txBox="1">
            <a:spLocks/>
          </p:cNvSpPr>
          <p:nvPr/>
        </p:nvSpPr>
        <p:spPr>
          <a:xfrm>
            <a:off x="448807" y="4537407"/>
            <a:ext cx="5157787" cy="1652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dirty="0"/>
              <a:t>Gledamo u smjeru u kojem Kupa teče (pratite strelicu) i iz toga možemo zaključiti da je </a:t>
            </a:r>
            <a:r>
              <a:rPr lang="hr-HR" sz="3000" b="1" dirty="0">
                <a:solidFill>
                  <a:schemeClr val="accent5">
                    <a:lumMod val="75000"/>
                  </a:schemeClr>
                </a:solidFill>
              </a:rPr>
              <a:t>Kupa desna pritoka </a:t>
            </a:r>
            <a:r>
              <a:rPr lang="hr-HR" sz="3000" dirty="0"/>
              <a:t>– ulijeva se u rijeku Savu s desne strane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60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6089ADD2-E771-4A57-9091-3664D73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Rijeke Hrvatske </a:t>
            </a:r>
            <a:r>
              <a:rPr lang="hr-HR">
                <a:solidFill>
                  <a:srgbClr val="FFFFFF"/>
                </a:solidFill>
              </a:rPr>
              <a:t>– </a:t>
            </a:r>
            <a:r>
              <a:rPr lang="hr-HR" b="1">
                <a:solidFill>
                  <a:srgbClr val="FFFFFF"/>
                </a:solidFill>
              </a:rPr>
              <a:t>vježba s geografskom kartom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9825943B-3779-423F-8F54-24B866F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284" y="885651"/>
            <a:ext cx="6708644" cy="4616849"/>
          </a:xfrm>
        </p:spPr>
        <p:txBody>
          <a:bodyPr anchor="ctr">
            <a:normAutofit/>
          </a:bodyPr>
          <a:lstStyle/>
          <a:p>
            <a:r>
              <a:rPr lang="hr-HR" dirty="0"/>
              <a:t>Pripremi kartu Hrvatske u atlasu  i kartu s rijekama u udžbeniku na 99. stranici i klikni na vježbu:         </a:t>
            </a:r>
            <a:r>
              <a:rPr lang="hr-HR" dirty="0">
                <a:hlinkClick r:id="rId2"/>
              </a:rPr>
              <a:t>RIJEKE HRVATSKE</a:t>
            </a:r>
            <a:r>
              <a:rPr lang="hr-HR" dirty="0"/>
              <a:t> </a:t>
            </a:r>
          </a:p>
          <a:p>
            <a:r>
              <a:rPr lang="hr-HR" dirty="0"/>
              <a:t>možeš vježbu proći dva puta, obrati pažnju na vrijeme rješavanja zadatka!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F086FA4A-42B0-4144-99EA-E770B9AE37A9}"/>
              </a:ext>
            </a:extLst>
          </p:cNvPr>
          <p:cNvSpPr/>
          <p:nvPr/>
        </p:nvSpPr>
        <p:spPr>
          <a:xfrm>
            <a:off x="6601469" y="2983541"/>
            <a:ext cx="490447" cy="338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48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779C2D-2314-4C40-BB6A-1686E689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1052"/>
          </a:xfrm>
        </p:spPr>
        <p:txBody>
          <a:bodyPr>
            <a:noAutofit/>
          </a:bodyPr>
          <a:lstStyle/>
          <a:p>
            <a:r>
              <a:rPr lang="hr-HR" sz="3600" b="1" dirty="0"/>
              <a:t>Bilješke za bilježnicu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890166-64BC-4B7F-AA44-B6E73153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786"/>
            <a:ext cx="10825716" cy="507117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                                             </a:t>
            </a:r>
            <a:r>
              <a:rPr lang="hr-HR" sz="3600" u="sng" dirty="0"/>
              <a:t>Rijeke Hrvatske</a:t>
            </a:r>
            <a:endParaRPr lang="hr-HR" u="sng" dirty="0"/>
          </a:p>
          <a:p>
            <a:r>
              <a:rPr lang="hr-HR" dirty="0"/>
              <a:t>RIJAS - potopljena riječna ušća se nazivaju </a:t>
            </a:r>
            <a:r>
              <a:rPr lang="hr-HR" b="1" dirty="0"/>
              <a:t>RIJAS</a:t>
            </a:r>
          </a:p>
          <a:p>
            <a:pPr marL="0" indent="0">
              <a:buNone/>
            </a:pPr>
            <a:r>
              <a:rPr lang="hr-HR" b="1" dirty="0"/>
              <a:t>            </a:t>
            </a:r>
            <a:r>
              <a:rPr lang="hr-HR" dirty="0"/>
              <a:t>- u Hrvatskoj takva ušća imaju rijeke Raša i Krka</a:t>
            </a:r>
          </a:p>
          <a:p>
            <a:r>
              <a:rPr lang="hr-HR" dirty="0"/>
              <a:t>PONORNICE – rijeke u krškom području, poniru u podzemlje</a:t>
            </a:r>
          </a:p>
          <a:p>
            <a:pPr marL="0" indent="0">
              <a:buNone/>
            </a:pPr>
            <a:r>
              <a:rPr lang="hr-HR" dirty="0"/>
              <a:t>                          - rijeke ponornice su Gacka, Lika, Dobra</a:t>
            </a:r>
          </a:p>
          <a:p>
            <a:r>
              <a:rPr lang="hr-HR" dirty="0"/>
              <a:t>VRELO – naziv za izvor rijeka ponornica</a:t>
            </a:r>
          </a:p>
          <a:p>
            <a:r>
              <a:rPr lang="hr-HR" dirty="0"/>
              <a:t>VODOSTAJ – razina vode u riječnom koritu</a:t>
            </a:r>
          </a:p>
          <a:p>
            <a:r>
              <a:rPr lang="hr-HR" dirty="0"/>
              <a:t>SLIJEV – područje s kojeg se rijeke slijevaju prema jezeru, moru ili oceanu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7E8C9E-8585-4A22-8EBB-49A097E8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47" y="185194"/>
            <a:ext cx="1722245" cy="2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7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5E6E29-DE78-4483-BEFD-A9F143567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21" y="539086"/>
            <a:ext cx="10515600" cy="4351338"/>
          </a:xfrm>
        </p:spPr>
        <p:txBody>
          <a:bodyPr/>
          <a:lstStyle/>
          <a:p>
            <a:r>
              <a:rPr lang="hr-HR" dirty="0"/>
              <a:t>hrvatske rijeke pripadaju u dva slijeva: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                        jadranski slijev         crnomorski slijev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74FF17C1-1EC0-4E09-90BD-E4A418745542}"/>
              </a:ext>
            </a:extLst>
          </p:cNvPr>
          <p:cNvCxnSpPr/>
          <p:nvPr/>
        </p:nvCxnSpPr>
        <p:spPr>
          <a:xfrm flipH="1">
            <a:off x="4380614" y="988828"/>
            <a:ext cx="510363" cy="48909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09367893-49CE-4F64-A4F3-E6FBE982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00922">
            <a:off x="5176231" y="1001957"/>
            <a:ext cx="754909" cy="728651"/>
          </a:xfrm>
          <a:prstGeom prst="rect">
            <a:avLst/>
          </a:prstGeom>
        </p:spPr>
      </p:pic>
      <p:sp>
        <p:nvSpPr>
          <p:cNvPr id="9" name="Val 8">
            <a:extLst>
              <a:ext uri="{FF2B5EF4-FFF2-40B4-BE49-F238E27FC236}">
                <a16:creationId xmlns:a16="http://schemas.microsoft.com/office/drawing/2014/main" id="{13A734DB-081F-40A0-B884-0BE96B9E23AF}"/>
              </a:ext>
            </a:extLst>
          </p:cNvPr>
          <p:cNvSpPr/>
          <p:nvPr/>
        </p:nvSpPr>
        <p:spPr>
          <a:xfrm>
            <a:off x="8534264" y="2099932"/>
            <a:ext cx="3438280" cy="1972338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 svaki slijev navedi 10 rijeka koje </a:t>
            </a:r>
            <a:r>
              <a:rPr lang="hr-HR" sz="2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 pripadaju.</a:t>
            </a:r>
            <a:endParaRPr lang="hr-HR" sz="2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78243C3-B019-4EF1-ABAC-9872ED97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0" y="3429000"/>
            <a:ext cx="1725318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1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19647-6463-4C64-BD39-10B60FB1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158"/>
            <a:ext cx="6804837" cy="104914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4000" dirty="0"/>
              <a:t>              Ponavljanje </a:t>
            </a:r>
            <a:br>
              <a:rPr lang="hr-HR" dirty="0"/>
            </a:br>
            <a:r>
              <a:rPr lang="hr-HR" dirty="0"/>
              <a:t> </a:t>
            </a:r>
            <a:r>
              <a:rPr lang="hr-HR" sz="2200" b="1" dirty="0">
                <a:latin typeface="+mn-lt"/>
              </a:rPr>
              <a:t>Od</a:t>
            </a:r>
            <a:r>
              <a:rPr lang="hr-HR" sz="2000" b="1" dirty="0">
                <a:latin typeface="+mn-lt"/>
              </a:rPr>
              <a:t>govore napiši u bilježnicu, odgovori punom rečenicom</a:t>
            </a:r>
            <a:r>
              <a:rPr lang="hr-HR" sz="2400" b="1" dirty="0"/>
              <a:t>.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9E33DD-3F0F-414E-929B-B52E45FB5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85" y="1486469"/>
            <a:ext cx="6390380" cy="27643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/>
              <a:t>1. Što je </a:t>
            </a:r>
            <a:r>
              <a:rPr lang="hr-HR" sz="2400" b="1" dirty="0" err="1">
                <a:solidFill>
                  <a:schemeClr val="accent1"/>
                </a:solidFill>
              </a:rPr>
              <a:t>rijas</a:t>
            </a:r>
            <a:r>
              <a:rPr lang="hr-HR" sz="2400" dirty="0"/>
              <a:t>?</a:t>
            </a:r>
          </a:p>
          <a:p>
            <a:pPr marL="0" indent="0">
              <a:buNone/>
            </a:pPr>
            <a:r>
              <a:rPr lang="hr-HR" sz="2400" dirty="0"/>
              <a:t>2. Navedi dvije hrvatske rijeke koje imaju </a:t>
            </a:r>
            <a:r>
              <a:rPr lang="hr-HR" sz="2400" b="1" dirty="0" err="1">
                <a:solidFill>
                  <a:schemeClr val="accent1"/>
                </a:solidFill>
              </a:rPr>
              <a:t>rijas</a:t>
            </a:r>
            <a:r>
              <a:rPr lang="hr-HR" sz="2400" b="1" dirty="0">
                <a:solidFill>
                  <a:schemeClr val="accent1"/>
                </a:solidFill>
              </a:rPr>
              <a:t>?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3. Što su </a:t>
            </a:r>
            <a:r>
              <a:rPr lang="hr-HR" sz="2400" b="1" dirty="0">
                <a:solidFill>
                  <a:schemeClr val="accent1"/>
                </a:solidFill>
              </a:rPr>
              <a:t>ponornice</a:t>
            </a:r>
            <a:r>
              <a:rPr lang="hr-HR" sz="2400" dirty="0"/>
              <a:t>?</a:t>
            </a:r>
          </a:p>
          <a:p>
            <a:pPr marL="0" indent="0">
              <a:buNone/>
            </a:pPr>
            <a:r>
              <a:rPr lang="hr-HR" sz="2400" dirty="0"/>
              <a:t>4. U </a:t>
            </a:r>
            <a:r>
              <a:rPr lang="hr-HR" sz="2400" b="1" dirty="0"/>
              <a:t>kojem dijelu Hrvatske </a:t>
            </a:r>
            <a:r>
              <a:rPr lang="hr-HR" sz="2400" dirty="0"/>
              <a:t>nalazimo rijeke ponornice?</a:t>
            </a:r>
          </a:p>
          <a:p>
            <a:pPr marL="0" indent="0">
              <a:buNone/>
            </a:pPr>
            <a:r>
              <a:rPr lang="hr-HR" sz="2400" dirty="0"/>
              <a:t>5. Kako se zove </a:t>
            </a:r>
            <a:r>
              <a:rPr lang="hr-HR" sz="2400" b="1" dirty="0">
                <a:solidFill>
                  <a:schemeClr val="accent1"/>
                </a:solidFill>
              </a:rPr>
              <a:t>izvor rijeka ponornica</a:t>
            </a:r>
            <a:r>
              <a:rPr lang="hr-HR" sz="2400" dirty="0"/>
              <a:t>?</a:t>
            </a:r>
          </a:p>
          <a:p>
            <a:pPr marL="0" indent="0">
              <a:buNone/>
            </a:pPr>
            <a:r>
              <a:rPr lang="hr-HR" sz="2400" dirty="0"/>
              <a:t>6. Kojem slijevu pripadaju rijeke: </a:t>
            </a:r>
          </a:p>
          <a:p>
            <a:pPr marL="0" indent="0">
              <a:buNone/>
            </a:pPr>
            <a:r>
              <a:rPr lang="hr-HR" sz="2400" dirty="0"/>
              <a:t>    a) </a:t>
            </a:r>
            <a:r>
              <a:rPr lang="hr-HR" sz="2400" b="1" dirty="0">
                <a:solidFill>
                  <a:schemeClr val="accent5"/>
                </a:solidFill>
              </a:rPr>
              <a:t>Zrmanja</a:t>
            </a:r>
            <a:r>
              <a:rPr lang="hr-HR" sz="2400" dirty="0"/>
              <a:t>    b) </a:t>
            </a:r>
            <a:r>
              <a:rPr lang="hr-HR" sz="2400" b="1" dirty="0">
                <a:solidFill>
                  <a:schemeClr val="accent5"/>
                </a:solidFill>
              </a:rPr>
              <a:t>Neretva</a:t>
            </a:r>
            <a:r>
              <a:rPr lang="hr-HR" sz="2400" dirty="0"/>
              <a:t>  c) </a:t>
            </a:r>
            <a:r>
              <a:rPr lang="hr-HR" sz="2400" b="1" dirty="0">
                <a:solidFill>
                  <a:schemeClr val="accent5"/>
                </a:solidFill>
              </a:rPr>
              <a:t>Kupa</a:t>
            </a:r>
            <a:r>
              <a:rPr lang="hr-HR" sz="2400" dirty="0"/>
              <a:t>   d) </a:t>
            </a:r>
            <a:r>
              <a:rPr lang="hr-HR" sz="2400" b="1" dirty="0">
                <a:solidFill>
                  <a:schemeClr val="accent5"/>
                </a:solidFill>
              </a:rPr>
              <a:t>Dunav</a:t>
            </a:r>
            <a:r>
              <a:rPr lang="hr-HR" sz="2400" dirty="0"/>
              <a:t>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E43C5D8-E010-42E3-A183-398D16D1C5E1}"/>
              </a:ext>
            </a:extLst>
          </p:cNvPr>
          <p:cNvSpPr txBox="1"/>
          <p:nvPr/>
        </p:nvSpPr>
        <p:spPr>
          <a:xfrm>
            <a:off x="207228" y="4441181"/>
            <a:ext cx="639037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/>
              <a:t>RADNA BILJEŽNICA – zadaci na 50. i 51. stranici 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1D6CF8E-5F12-4800-9A85-A0FBB9F5FC86}"/>
              </a:ext>
            </a:extLst>
          </p:cNvPr>
          <p:cNvSpPr txBox="1"/>
          <p:nvPr/>
        </p:nvSpPr>
        <p:spPr>
          <a:xfrm>
            <a:off x="314084" y="5031649"/>
            <a:ext cx="11877915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accent1"/>
                </a:solidFill>
              </a:rPr>
              <a:t>TEAMS </a:t>
            </a:r>
          </a:p>
          <a:p>
            <a:r>
              <a:rPr lang="hr-HR" sz="2000" dirty="0"/>
              <a:t>Poslati na </a:t>
            </a:r>
            <a:r>
              <a:rPr lang="hr-HR" sz="2000" b="1" u="sng" dirty="0"/>
              <a:t>chat</a:t>
            </a:r>
            <a:r>
              <a:rPr lang="hr-HR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/>
              <a:t>odgovore na šest pitanja za ponavljanje</a:t>
            </a:r>
            <a:r>
              <a:rPr lang="hr-HR" sz="2000" dirty="0"/>
              <a:t>. Možeš poslati sliku odgovora u bilježnici.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/>
              <a:t>sliku karte iz radne bilježnice str. 51. - 4. zadatak </a:t>
            </a:r>
            <a:r>
              <a:rPr lang="hr-HR" sz="2000" dirty="0"/>
              <a:t>– uslikaj samo kartu</a:t>
            </a:r>
          </a:p>
          <a:p>
            <a:r>
              <a:rPr lang="hr-HR" sz="2000" dirty="0"/>
              <a:t>ZADATAK trebate napraviti i poslati do</a:t>
            </a:r>
            <a:r>
              <a:rPr lang="hr-HR" sz="2000" b="1" dirty="0"/>
              <a:t> </a:t>
            </a:r>
            <a:r>
              <a:rPr lang="hr-HR" sz="2000" b="1" dirty="0">
                <a:solidFill>
                  <a:schemeClr val="accent1"/>
                </a:solidFill>
              </a:rPr>
              <a:t>27.4.2020.</a:t>
            </a:r>
          </a:p>
        </p:txBody>
      </p:sp>
      <p:pic>
        <p:nvPicPr>
          <p:cNvPr id="7" name="Slika 6" descr="Slika na kojoj se prikazuje na otvorenom, planina, priroda, voda&#10;&#10;Opis je automatski generiran">
            <a:extLst>
              <a:ext uri="{FF2B5EF4-FFF2-40B4-BE49-F238E27FC236}">
                <a16:creationId xmlns:a16="http://schemas.microsoft.com/office/drawing/2014/main" id="{112A5929-421C-49AF-B195-9D64921E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37" y="0"/>
            <a:ext cx="5758126" cy="43775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D9D4DDF-89F4-410A-B6F9-82B60D574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38" y="305511"/>
            <a:ext cx="875808" cy="12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AD7BFF-B06B-448F-9D4A-78E3C0DE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/>
          <a:lstStyle/>
          <a:p>
            <a:r>
              <a:rPr lang="hr-HR" dirty="0"/>
              <a:t>Upute za rad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A09F6A-492D-45F9-A670-6C563C906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pripremite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udžbenik </a:t>
            </a:r>
            <a:r>
              <a:rPr lang="hr-HR" sz="2400" dirty="0"/>
              <a:t>(zadnji odlomak na 96. stranici do 99. stranice)</a:t>
            </a:r>
          </a:p>
          <a:p>
            <a:r>
              <a:rPr lang="hr-HR" dirty="0"/>
              <a:t>atlas –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geografsku kartu Hrvatske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bilježnicu </a:t>
            </a:r>
            <a:r>
              <a:rPr lang="hr-HR" dirty="0"/>
              <a:t>i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radnu bilježnicu</a:t>
            </a:r>
          </a:p>
          <a:p>
            <a:endParaRPr lang="hr-HR" dirty="0"/>
          </a:p>
          <a:p>
            <a:r>
              <a:rPr lang="hr-HR" dirty="0"/>
              <a:t>Prepišite u bilježnicu bilješke koje se nalaze na slajdu označenom slikom olovke. </a:t>
            </a:r>
            <a:r>
              <a:rPr lang="hr-HR" dirty="0">
                <a:sym typeface="Wingdings" panose="05000000000000000000" pitchFamily="2" charset="2"/>
              </a:rPr>
              <a:t>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Zadaci za </a:t>
            </a:r>
            <a:r>
              <a:rPr lang="hr-HR" dirty="0">
                <a:solidFill>
                  <a:srgbClr val="FF0000"/>
                </a:solidFill>
                <a:sym typeface="Wingdings" panose="05000000000000000000" pitchFamily="2" charset="2"/>
              </a:rPr>
              <a:t>TEAMS</a:t>
            </a:r>
            <a:r>
              <a:rPr lang="hr-HR" dirty="0">
                <a:sym typeface="Wingdings" panose="05000000000000000000" pitchFamily="2" charset="2"/>
              </a:rPr>
              <a:t> se nalaze na kraju prezentacije. </a:t>
            </a:r>
            <a:br>
              <a:rPr lang="hr-HR" dirty="0">
                <a:sym typeface="Wingdings" panose="05000000000000000000" pitchFamily="2" charset="2"/>
              </a:rPr>
            </a:br>
            <a:r>
              <a:rPr lang="hr-HR" dirty="0">
                <a:sym typeface="Wingdings" panose="05000000000000000000" pitchFamily="2" charset="2"/>
              </a:rPr>
              <a:t>Zadatak trebate napraviti do 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27.4.2020.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0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B5730-9882-42BD-A2F4-53758ED0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2"/>
          </a:xfrm>
        </p:spPr>
        <p:txBody>
          <a:bodyPr>
            <a:normAutofit fontScale="90000"/>
          </a:bodyPr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4A9B9B-0CC9-4B7F-8CDC-820F0866B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985652"/>
            <a:ext cx="10515600" cy="3703306"/>
          </a:xfrm>
        </p:spPr>
        <p:txBody>
          <a:bodyPr/>
          <a:lstStyle/>
          <a:p>
            <a:r>
              <a:rPr lang="hr-HR" dirty="0"/>
              <a:t>Prošlog tjedna u lekciji o </a:t>
            </a:r>
            <a:r>
              <a:rPr lang="hr-HR" b="1" dirty="0"/>
              <a:t>vodi </a:t>
            </a:r>
            <a:r>
              <a:rPr lang="hr-HR" dirty="0"/>
              <a:t>ste naučili pojmove o tekućicama: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izvor, pritoke, porječje, ušće.</a:t>
            </a:r>
          </a:p>
          <a:p>
            <a:r>
              <a:rPr lang="hr-HR" dirty="0"/>
              <a:t>U današnjoj lekciji naučiti ćete još nekoliko pojmova o tekućicama: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slijev,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</a:rPr>
              <a:t>rijas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, ponornice, vrelo i vodostaj.</a:t>
            </a:r>
          </a:p>
          <a:p>
            <a:r>
              <a:rPr lang="hr-HR" dirty="0"/>
              <a:t>U ovoj lekciji ćete također naučiti više o većim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hrvatskim rijekama</a:t>
            </a:r>
            <a:r>
              <a:rPr lang="hr-HR" b="1" dirty="0"/>
              <a:t>. </a:t>
            </a:r>
          </a:p>
          <a:p>
            <a:endParaRPr lang="hr-HR" b="1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0A36240-2652-4AB4-87AB-B0809071EE1C}"/>
              </a:ext>
            </a:extLst>
          </p:cNvPr>
          <p:cNvSpPr/>
          <p:nvPr/>
        </p:nvSpPr>
        <p:spPr>
          <a:xfrm>
            <a:off x="3634610" y="4155311"/>
            <a:ext cx="749413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b="1" dirty="0">
                <a:sym typeface="Wingdings" panose="05000000000000000000" pitchFamily="2" charset="2"/>
              </a:rPr>
              <a:t>Koliko hrvatskih rijeka znaš navesti? </a:t>
            </a:r>
            <a:r>
              <a:rPr lang="hr-HR" sz="1600" dirty="0">
                <a:sym typeface="Wingdings" panose="05000000000000000000" pitchFamily="2" charset="2"/>
              </a:rPr>
              <a:t>(Bez gledanja u udžbenik, atlas i ostale izvore znanja) Odgovor zapiši u bilježnicu – napiši imena rijeka koje znaš. </a:t>
            </a:r>
            <a:endParaRPr lang="hr-HR" sz="20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D9ABEA9-A638-4157-B596-81C3B05AF230}"/>
              </a:ext>
            </a:extLst>
          </p:cNvPr>
          <p:cNvSpPr/>
          <p:nvPr/>
        </p:nvSpPr>
        <p:spPr>
          <a:xfrm>
            <a:off x="3187088" y="5355633"/>
            <a:ext cx="807507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b="1" dirty="0"/>
              <a:t>Na kojim si rijekama bio/bila? </a:t>
            </a:r>
            <a:r>
              <a:rPr lang="hr-HR" sz="1600" dirty="0"/>
              <a:t>(U Hrvatskoj ili u drugoj državi)  </a:t>
            </a:r>
          </a:p>
          <a:p>
            <a:r>
              <a:rPr lang="hr-HR" sz="1600" dirty="0"/>
              <a:t>  I ovaj odgovor zapiši u bilježnicu.  </a:t>
            </a:r>
            <a:r>
              <a:rPr lang="hr-HR" sz="1600" dirty="0">
                <a:sym typeface="Wingdings" panose="05000000000000000000" pitchFamily="2" charset="2"/>
              </a:rPr>
              <a:t></a:t>
            </a:r>
            <a:endParaRPr lang="hr-HR" sz="2000" dirty="0">
              <a:sym typeface="Wingdings" panose="05000000000000000000" pitchFamily="2" charset="2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50F9752-9483-4875-BF62-E9375865F223}"/>
              </a:ext>
            </a:extLst>
          </p:cNvPr>
          <p:cNvSpPr/>
          <p:nvPr/>
        </p:nvSpPr>
        <p:spPr>
          <a:xfrm>
            <a:off x="613142" y="4304237"/>
            <a:ext cx="3021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/>
              <a:t>Prvo pitanje za početak! </a:t>
            </a:r>
            <a:r>
              <a:rPr lang="hr-HR" sz="2000" b="1" dirty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B3ED407-3414-4EA8-9FF7-6F06CFB58D6E}"/>
              </a:ext>
            </a:extLst>
          </p:cNvPr>
          <p:cNvSpPr/>
          <p:nvPr/>
        </p:nvSpPr>
        <p:spPr>
          <a:xfrm>
            <a:off x="613142" y="5355633"/>
            <a:ext cx="2488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/>
              <a:t>I još jedno pitanje. </a:t>
            </a:r>
            <a:r>
              <a:rPr lang="hr-HR" sz="2000" b="1" dirty="0">
                <a:sym typeface="Wingdings" panose="05000000000000000000" pitchFamily="2" charset="2"/>
              </a:rPr>
              <a:t></a:t>
            </a:r>
            <a:r>
              <a:rPr lang="hr-HR" sz="2000" b="1" dirty="0"/>
              <a:t> </a:t>
            </a:r>
            <a:endParaRPr lang="hr-HR" sz="2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279F4D2-3729-4648-AC32-DB48B818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96" y="5252619"/>
            <a:ext cx="782212" cy="109730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B18A9A1-83E8-4A87-A4D8-0CA16B94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96" y="3955638"/>
            <a:ext cx="782212" cy="10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801A4-206E-4610-A394-D635C4B8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Neke rijeke imaju potopljena ušća od kojih su nastali morski zaljevi. Takva potopljena riječna ušća se nazivaju </a:t>
            </a:r>
            <a:r>
              <a:rPr lang="hr-HR" sz="2800" b="1" dirty="0"/>
              <a:t>RIJAS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5176DF-3606-458C-92D9-460DC214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3623" cy="4351338"/>
          </a:xfrm>
        </p:spPr>
        <p:txBody>
          <a:bodyPr/>
          <a:lstStyle/>
          <a:p>
            <a:r>
              <a:rPr lang="hr-HR" dirty="0"/>
              <a:t>Otvori u atlasu kartu Hrvatske i pronađi rijeku RAŠU.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B95560-25F1-4E5F-89B3-237C4F30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65" y="2825750"/>
            <a:ext cx="3714750" cy="36671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67F7C5-5AF4-4545-BBA2-01F9BCC5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404" y="3103004"/>
            <a:ext cx="3800475" cy="3505200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4F09CE9D-0DB6-48EE-BDA1-A8CD7480A0B0}"/>
              </a:ext>
            </a:extLst>
          </p:cNvPr>
          <p:cNvSpPr/>
          <p:nvPr/>
        </p:nvSpPr>
        <p:spPr>
          <a:xfrm rot="1988682">
            <a:off x="8809885" y="3939654"/>
            <a:ext cx="1331088" cy="2203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72E125D-036E-472C-AF7B-96D2D95F332F}"/>
              </a:ext>
            </a:extLst>
          </p:cNvPr>
          <p:cNvSpPr txBox="1"/>
          <p:nvPr/>
        </p:nvSpPr>
        <p:spPr>
          <a:xfrm>
            <a:off x="6962111" y="2179674"/>
            <a:ext cx="427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 slici je crvenom bojom zaokruženo ušće rijeke Raše koje je potopljeno i postalo morski zaljev  </a:t>
            </a:r>
          </a:p>
        </p:txBody>
      </p:sp>
    </p:spTree>
    <p:extLst>
      <p:ext uri="{BB962C8B-B14F-4D97-AF65-F5344CB8AC3E}">
        <p14:creationId xmlns:p14="http://schemas.microsoft.com/office/powerpoint/2010/main" val="40942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C246A5-71AB-4226-B4F0-3C34B0DA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363488"/>
            <a:ext cx="11229753" cy="549275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U području krškog reljefa teku rijeke </a:t>
            </a:r>
            <a:r>
              <a:rPr lang="hr-HR" sz="3600" b="1" dirty="0"/>
              <a:t>ponornice</a:t>
            </a:r>
            <a:r>
              <a:rPr lang="hr-HR" sz="36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F009D5-8F43-44F9-9D2F-607A31B3F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38" y="1081346"/>
            <a:ext cx="40395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Ponornice su rijeke koje jednim dijelom teku površinom Zemlje i kada naiđu na </a:t>
            </a:r>
            <a:r>
              <a:rPr lang="hr-HR" sz="2400" b="1" dirty="0"/>
              <a:t>pukotinu</a:t>
            </a:r>
            <a:r>
              <a:rPr lang="hr-HR" sz="2400" dirty="0"/>
              <a:t>, otječu niz tu pukotinu u podzemlje.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Takve pukotine u </a:t>
            </a:r>
            <a:r>
              <a:rPr lang="hr-HR" sz="2400" b="1" dirty="0"/>
              <a:t>krškom reljefu </a:t>
            </a:r>
            <a:r>
              <a:rPr lang="hr-HR" sz="2400" dirty="0"/>
              <a:t>se nazivaju ponori i od tuda naziv za ove rijeke – </a:t>
            </a:r>
            <a:r>
              <a:rPr lang="hr-HR" sz="2400" b="1" dirty="0"/>
              <a:t>ponornice</a:t>
            </a:r>
            <a:r>
              <a:rPr lang="hr-HR" sz="2400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ADB15C-D445-4D17-9B3D-9475C4F4C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31" y="1046242"/>
            <a:ext cx="7315200" cy="581175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778840C-58FF-4FAF-8E18-71486D8FFAFC}"/>
              </a:ext>
            </a:extLst>
          </p:cNvPr>
          <p:cNvSpPr/>
          <p:nvPr/>
        </p:nvSpPr>
        <p:spPr>
          <a:xfrm>
            <a:off x="439838" y="4924852"/>
            <a:ext cx="4291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Izvori rijeka u krškom reljefu se nazivaju </a:t>
            </a:r>
            <a:r>
              <a:rPr lang="hr-HR" sz="2400" b="1" dirty="0"/>
              <a:t>vrela</a:t>
            </a:r>
            <a:r>
              <a:rPr lang="hr-HR" sz="2400" dirty="0"/>
              <a:t> – voda izlazi u velikoj količini, izgleda kao da vrije. </a:t>
            </a:r>
          </a:p>
        </p:txBody>
      </p:sp>
    </p:spTree>
    <p:extLst>
      <p:ext uri="{BB962C8B-B14F-4D97-AF65-F5344CB8AC3E}">
        <p14:creationId xmlns:p14="http://schemas.microsoft.com/office/powerpoint/2010/main" val="35056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E035E0-3ABE-48AD-B060-284FAF20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HR" sz="3600"/>
              <a:t>Rijeka nema uvijek jednaku količinu vode u svojem koritu.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DB7B5D-C9DF-4274-95FD-B08BD6D26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4" b="3978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26DA7A-D061-488B-ADE0-F735FD1A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r-HR" sz="2400" dirty="0"/>
              <a:t>razina vode u riječnom koritu naziva se </a:t>
            </a:r>
            <a:r>
              <a:rPr lang="hr-HR" sz="2400" dirty="0">
                <a:solidFill>
                  <a:schemeClr val="accent1"/>
                </a:solidFill>
              </a:rPr>
              <a:t>VODOSTAJ</a:t>
            </a:r>
          </a:p>
          <a:p>
            <a:r>
              <a:rPr lang="hr-HR" sz="2400" dirty="0"/>
              <a:t>kada padaju obilne kiše ili kada se snijeg topi, vodostaj se povećava</a:t>
            </a:r>
          </a:p>
          <a:p>
            <a:r>
              <a:rPr lang="hr-HR" sz="2400" dirty="0"/>
              <a:t>u vrijeme sušnog razdoblja, vodostaj se smanjuje </a:t>
            </a:r>
          </a:p>
        </p:txBody>
      </p:sp>
    </p:spTree>
    <p:extLst>
      <p:ext uri="{BB962C8B-B14F-4D97-AF65-F5344CB8AC3E}">
        <p14:creationId xmlns:p14="http://schemas.microsoft.com/office/powerpoint/2010/main" val="196246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8804FB-B169-4B61-9810-5707FF00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14" y="373569"/>
            <a:ext cx="11567572" cy="793824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sve rijeke nekog područja se </a:t>
            </a:r>
            <a:r>
              <a:rPr lang="hr-HR" sz="3200" b="1" dirty="0"/>
              <a:t>slijevaju </a:t>
            </a:r>
            <a:r>
              <a:rPr lang="hr-HR" sz="3200" dirty="0"/>
              <a:t>prema jednom jezeru, moru ili oceanu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5132B0-9DF2-46BE-950A-9D174315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14" y="1158950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područje s kojeg se </a:t>
            </a:r>
            <a:r>
              <a:rPr lang="hr-HR" u="sng" dirty="0"/>
              <a:t>sve rijeke </a:t>
            </a:r>
            <a:r>
              <a:rPr lang="hr-HR" dirty="0"/>
              <a:t>slijevaju se naziva </a:t>
            </a:r>
            <a:r>
              <a:rPr lang="hr-HR" b="1" dirty="0">
                <a:solidFill>
                  <a:schemeClr val="accent1"/>
                </a:solidFill>
              </a:rPr>
              <a:t>SLIJEV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D5E7F8-E03D-491A-ADC7-99684B9C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050" y="1628507"/>
            <a:ext cx="5140765" cy="5112977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ABEAEF7A-D57E-4992-827F-6DB883998A7E}"/>
              </a:ext>
            </a:extLst>
          </p:cNvPr>
          <p:cNvSpPr/>
          <p:nvPr/>
        </p:nvSpPr>
        <p:spPr>
          <a:xfrm>
            <a:off x="8997175" y="2875002"/>
            <a:ext cx="27357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zelenom bojom </a:t>
            </a:r>
            <a:r>
              <a:rPr lang="hr-HR" sz="2400" dirty="0"/>
              <a:t>je označeno područje s kojeg se rijeke slijevaju prema Crnom moru – to područje se naziva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CRNOMORSKI SLIJEV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B1B5A9A-16D0-4800-9D02-706017AA42AB}"/>
              </a:ext>
            </a:extLst>
          </p:cNvPr>
          <p:cNvSpPr/>
          <p:nvPr/>
        </p:nvSpPr>
        <p:spPr>
          <a:xfrm>
            <a:off x="687463" y="2531866"/>
            <a:ext cx="2986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accent2"/>
                </a:solidFill>
              </a:rPr>
              <a:t>narančastom bojom </a:t>
            </a:r>
            <a:r>
              <a:rPr lang="hr-HR" sz="2400" dirty="0"/>
              <a:t>je na karti Hrvatske označeno područje s kojeg se rijeke slijevaju prema Jadranskom moru – to područje se naziva </a:t>
            </a:r>
            <a:r>
              <a:rPr lang="hr-HR" sz="2400" b="1" dirty="0">
                <a:solidFill>
                  <a:schemeClr val="accent2"/>
                </a:solidFill>
              </a:rPr>
              <a:t>JADRANSKI SLIJEV</a:t>
            </a:r>
          </a:p>
        </p:txBody>
      </p:sp>
      <p:sp>
        <p:nvSpPr>
          <p:cNvPr id="8" name="Strelica: gore 7">
            <a:extLst>
              <a:ext uri="{FF2B5EF4-FFF2-40B4-BE49-F238E27FC236}">
                <a16:creationId xmlns:a16="http://schemas.microsoft.com/office/drawing/2014/main" id="{13D23C7E-587C-4FEC-B78F-BAB9789A8CC7}"/>
              </a:ext>
            </a:extLst>
          </p:cNvPr>
          <p:cNvSpPr/>
          <p:nvPr/>
        </p:nvSpPr>
        <p:spPr>
          <a:xfrm rot="13161263" flipH="1">
            <a:off x="4886271" y="3874072"/>
            <a:ext cx="273709" cy="79820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gore 8">
            <a:extLst>
              <a:ext uri="{FF2B5EF4-FFF2-40B4-BE49-F238E27FC236}">
                <a16:creationId xmlns:a16="http://schemas.microsoft.com/office/drawing/2014/main" id="{CA8E484C-B0BB-48E9-A6FA-330CCAF563AB}"/>
              </a:ext>
            </a:extLst>
          </p:cNvPr>
          <p:cNvSpPr/>
          <p:nvPr/>
        </p:nvSpPr>
        <p:spPr>
          <a:xfrm rot="6626077" flipH="1">
            <a:off x="6990732" y="2400348"/>
            <a:ext cx="273709" cy="798205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3B576B-E54A-4176-90AC-B85C678E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6" y="194370"/>
            <a:ext cx="10515600" cy="67686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Vježba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724177-8311-4360-8B69-A1B59E98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6" y="4317205"/>
            <a:ext cx="10515600" cy="4351338"/>
          </a:xfrm>
        </p:spPr>
        <p:txBody>
          <a:bodyPr/>
          <a:lstStyle/>
          <a:p>
            <a:r>
              <a:rPr lang="hr-HR" dirty="0"/>
              <a:t>Riješi u </a:t>
            </a:r>
            <a:r>
              <a:rPr lang="hr-HR" b="1" dirty="0"/>
              <a:t>radnoj bilježnici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4. a, b, c i d  zadatak </a:t>
            </a:r>
            <a:r>
              <a:rPr lang="hr-HR" dirty="0"/>
              <a:t>na 51. stranici</a:t>
            </a:r>
          </a:p>
          <a:p>
            <a:endParaRPr lang="hr-HR" dirty="0"/>
          </a:p>
          <a:p>
            <a:r>
              <a:rPr lang="hr-HR" dirty="0"/>
              <a:t>Rijeke podebljaj cijelim njihovim tokom koji se vidi na karti u radnoj bilježnici.</a:t>
            </a:r>
          </a:p>
        </p:txBody>
      </p:sp>
      <p:pic>
        <p:nvPicPr>
          <p:cNvPr id="6" name="Slika 5" descr="Slika na kojoj se prikazuje na otvorenom, priroda, snijeg, vodopad&#10;&#10;Opis je automatski generiran">
            <a:extLst>
              <a:ext uri="{FF2B5EF4-FFF2-40B4-BE49-F238E27FC236}">
                <a16:creationId xmlns:a16="http://schemas.microsoft.com/office/drawing/2014/main" id="{65FB2614-AFFB-4028-BBD8-B7654769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06" y="1041992"/>
            <a:ext cx="7620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7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7AB899-9ECC-466D-8951-2FAA0069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80" y="232367"/>
            <a:ext cx="11327734" cy="82905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r-HR" sz="2800" b="1" dirty="0">
                <a:latin typeface="+mn-lt"/>
              </a:rPr>
              <a:t>Otvori u udžbeniku kartu Hrvatske s rijekama (str. 99.).</a:t>
            </a:r>
            <a:br>
              <a:rPr lang="hr-HR" sz="2800" b="1" dirty="0">
                <a:latin typeface="+mn-lt"/>
              </a:rPr>
            </a:br>
            <a:r>
              <a:rPr lang="hr-HR" sz="2800" b="1" dirty="0">
                <a:latin typeface="+mn-lt"/>
              </a:rPr>
              <a:t>Na pitanja odgovori </a:t>
            </a:r>
            <a:r>
              <a:rPr lang="hr-HR" sz="2800" b="1" u="sng" dirty="0">
                <a:latin typeface="+mn-lt"/>
              </a:rPr>
              <a:t>usmeno</a:t>
            </a:r>
            <a:r>
              <a:rPr lang="hr-HR" sz="3200" b="1" dirty="0">
                <a:latin typeface="+mn-lt"/>
              </a:rPr>
              <a:t>.  </a:t>
            </a:r>
            <a:r>
              <a:rPr lang="hr-HR" sz="3200" b="1" dirty="0">
                <a:latin typeface="+mn-lt"/>
                <a:sym typeface="Wingdings" panose="05000000000000000000" pitchFamily="2" charset="2"/>
              </a:rPr>
              <a:t></a:t>
            </a:r>
            <a:endParaRPr lang="hr-HR" sz="3200" b="1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E9CFBB-711C-42DC-B3B3-8EF8E4B1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80" y="1236294"/>
            <a:ext cx="6519530" cy="51737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/>
              <a:t>Koje rijeke pripadaju jadranskom slijevu?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B0C782B-0AD2-49DA-8CB2-1FA9A7199AB3}"/>
              </a:ext>
            </a:extLst>
          </p:cNvPr>
          <p:cNvSpPr txBox="1">
            <a:spLocks/>
          </p:cNvSpPr>
          <p:nvPr/>
        </p:nvSpPr>
        <p:spPr>
          <a:xfrm>
            <a:off x="442508" y="1892317"/>
            <a:ext cx="10273496" cy="517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Dragonja, Mirna, Raša, Zrmanja, Gacka, Lika, Krbava, Krka, </a:t>
            </a:r>
            <a:r>
              <a:rPr lang="hr-HR" dirty="0" err="1">
                <a:solidFill>
                  <a:schemeClr val="accent5">
                    <a:lumMod val="75000"/>
                  </a:schemeClr>
                </a:solidFill>
              </a:rPr>
              <a:t>Čikola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, Cetina, Neretva 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49528BC0-D1AF-47B7-8598-BC4DA559DF50}"/>
              </a:ext>
            </a:extLst>
          </p:cNvPr>
          <p:cNvSpPr txBox="1">
            <a:spLocks/>
          </p:cNvSpPr>
          <p:nvPr/>
        </p:nvSpPr>
        <p:spPr>
          <a:xfrm>
            <a:off x="368080" y="2406685"/>
            <a:ext cx="9482380" cy="5173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Koje rijeke pripadaju crnomorskom slijevu? Navedi 10 rijeka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AC48988-9714-4D2A-B059-6AF9E7A8CA4B}"/>
              </a:ext>
            </a:extLst>
          </p:cNvPr>
          <p:cNvSpPr txBox="1">
            <a:spLocks/>
          </p:cNvSpPr>
          <p:nvPr/>
        </p:nvSpPr>
        <p:spPr>
          <a:xfrm>
            <a:off x="523531" y="2951170"/>
            <a:ext cx="10273496" cy="517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Sava, Drava, Dunav, Kupa, Dobra, Korana, Krapina, Sutla, Lonja, Orljava, Vuka ….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2B9DBCB-A836-410F-B764-9DEBF80C8EA9}"/>
              </a:ext>
            </a:extLst>
          </p:cNvPr>
          <p:cNvSpPr txBox="1">
            <a:spLocks/>
          </p:cNvSpPr>
          <p:nvPr/>
        </p:nvSpPr>
        <p:spPr>
          <a:xfrm>
            <a:off x="442508" y="3472526"/>
            <a:ext cx="9482380" cy="3867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Koje rijeke pripadaju porječju rijeke Drave?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4E1EC18-0482-43E2-B965-480B2076DC03}"/>
              </a:ext>
            </a:extLst>
          </p:cNvPr>
          <p:cNvSpPr txBox="1">
            <a:spLocks/>
          </p:cNvSpPr>
          <p:nvPr/>
        </p:nvSpPr>
        <p:spPr>
          <a:xfrm>
            <a:off x="523531" y="4034122"/>
            <a:ext cx="9482380" cy="517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</a:rPr>
              <a:t>Bednja, Mura, </a:t>
            </a:r>
            <a:r>
              <a:rPr lang="hr-HR" sz="2400" dirty="0" err="1">
                <a:solidFill>
                  <a:schemeClr val="accent5">
                    <a:lumMod val="75000"/>
                  </a:schemeClr>
                </a:solidFill>
              </a:rPr>
              <a:t>Karašica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</a:rPr>
              <a:t> i Vučica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4426F28D-278A-48E0-9E9F-6BC3157ACF29}"/>
              </a:ext>
            </a:extLst>
          </p:cNvPr>
          <p:cNvSpPr txBox="1">
            <a:spLocks/>
          </p:cNvSpPr>
          <p:nvPr/>
        </p:nvSpPr>
        <p:spPr>
          <a:xfrm>
            <a:off x="523531" y="4920234"/>
            <a:ext cx="9563403" cy="3867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Koje rijeke pripadaju porječju rijeke Save? Navedi 5 rijeka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8D3C9A7-AED2-4CCE-B2AD-46B01E3274E1}"/>
              </a:ext>
            </a:extLst>
          </p:cNvPr>
          <p:cNvSpPr txBox="1">
            <a:spLocks/>
          </p:cNvSpPr>
          <p:nvPr/>
        </p:nvSpPr>
        <p:spPr>
          <a:xfrm>
            <a:off x="442508" y="5542773"/>
            <a:ext cx="9482380" cy="517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Kupa, Krapina, Lonja, Orljava, </a:t>
            </a:r>
            <a:r>
              <a:rPr lang="hr-HR" dirty="0" err="1">
                <a:solidFill>
                  <a:schemeClr val="accent5">
                    <a:lumMod val="75000"/>
                  </a:schemeClr>
                </a:solidFill>
              </a:rPr>
              <a:t>Lonđa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FBA64FE-7107-41DA-AA46-C6E76785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684419"/>
            <a:ext cx="2762629" cy="20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895</Words>
  <Application>Microsoft Office PowerPoint</Application>
  <PresentationFormat>Široki zaslon</PresentationFormat>
  <Paragraphs>81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Rijeke Hrvatske</vt:lpstr>
      <vt:lpstr>Upute za rad </vt:lpstr>
      <vt:lpstr>uvod</vt:lpstr>
      <vt:lpstr>Neke rijeke imaju potopljena ušća od kojih su nastali morski zaljevi. Takva potopljena riječna ušća se nazivaju RIJAS</vt:lpstr>
      <vt:lpstr>U području krškog reljefa teku rijeke ponornice.</vt:lpstr>
      <vt:lpstr>Rijeka nema uvijek jednaku količinu vode u svojem koritu. </vt:lpstr>
      <vt:lpstr>sve rijeke nekog područja se slijevaju prema jednom jezeru, moru ili oceanu</vt:lpstr>
      <vt:lpstr>Vježba</vt:lpstr>
      <vt:lpstr>Otvori u udžbeniku kartu Hrvatske s rijekama (str. 99.). Na pitanja odgovori usmeno.  </vt:lpstr>
      <vt:lpstr>TKO ŽELI ZNATI VIŠE Naučili ste da su pritoke manje rijeke koje se ulijevaju u veću rijeku. Pritoke mogu biti lijeve i desne.</vt:lpstr>
      <vt:lpstr>Rijeke Hrvatske – vježba s geografskom kartom</vt:lpstr>
      <vt:lpstr>Bilješke za bilježnicu</vt:lpstr>
      <vt:lpstr>PowerPoint prezentacija</vt:lpstr>
      <vt:lpstr>              Ponavljanje   Odgovore napiši u bilježnicu, odgovori punom rečenicom.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Rijeke Hrvatske</dc:title>
  <dc:creator>Marina Periša</dc:creator>
  <cp:lastModifiedBy>Marina Periša</cp:lastModifiedBy>
  <cp:revision>8</cp:revision>
  <dcterms:created xsi:type="dcterms:W3CDTF">2020-04-21T20:13:30Z</dcterms:created>
  <dcterms:modified xsi:type="dcterms:W3CDTF">2020-04-22T06:42:01Z</dcterms:modified>
</cp:coreProperties>
</file>